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3" r:id="rId3"/>
    <p:sldMasterId id="2147483686" r:id="rId4"/>
  </p:sldMasterIdLst>
  <p:notesMasterIdLst>
    <p:notesMasterId r:id="rId31"/>
  </p:notesMasterIdLst>
  <p:sldIdLst>
    <p:sldId id="258" r:id="rId5"/>
    <p:sldId id="339" r:id="rId6"/>
    <p:sldId id="342" r:id="rId7"/>
    <p:sldId id="352" r:id="rId8"/>
    <p:sldId id="353" r:id="rId9"/>
    <p:sldId id="344" r:id="rId10"/>
    <p:sldId id="354" r:id="rId11"/>
    <p:sldId id="361" r:id="rId12"/>
    <p:sldId id="362" r:id="rId13"/>
    <p:sldId id="360" r:id="rId14"/>
    <p:sldId id="355" r:id="rId15"/>
    <p:sldId id="356" r:id="rId16"/>
    <p:sldId id="343" r:id="rId17"/>
    <p:sldId id="345" r:id="rId18"/>
    <p:sldId id="340" r:id="rId19"/>
    <p:sldId id="358" r:id="rId20"/>
    <p:sldId id="346" r:id="rId21"/>
    <p:sldId id="359" r:id="rId22"/>
    <p:sldId id="347" r:id="rId23"/>
    <p:sldId id="341" r:id="rId24"/>
    <p:sldId id="348" r:id="rId25"/>
    <p:sldId id="357" r:id="rId26"/>
    <p:sldId id="351" r:id="rId27"/>
    <p:sldId id="349" r:id="rId28"/>
    <p:sldId id="350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4398" autoAdjust="0"/>
  </p:normalViewPr>
  <p:slideViewPr>
    <p:cSldViewPr snapToGrid="0">
      <p:cViewPr varScale="1">
        <p:scale>
          <a:sx n="69" d="100"/>
          <a:sy n="69" d="100"/>
        </p:scale>
        <p:origin x="5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C456B-47FE-4250-832A-A73DF3FC247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FE32B-5B86-4BB5-B922-A3698067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4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Впорядкована колекція об</a:t>
            </a:r>
            <a:r>
              <a:rPr lang="en-US" dirty="0" smtClean="0"/>
              <a:t>’</a:t>
            </a:r>
            <a:r>
              <a:rPr lang="uk-UA" dirty="0" err="1" smtClean="0"/>
              <a:t>єктів</a:t>
            </a:r>
            <a:r>
              <a:rPr lang="uk-UA" dirty="0" smtClean="0"/>
              <a:t>; масив</a:t>
            </a:r>
          </a:p>
          <a:p>
            <a:r>
              <a:rPr lang="uk-UA" dirty="0" smtClean="0"/>
              <a:t>  • Елементи списку не повинні мати один і той же тип</a:t>
            </a:r>
          </a:p>
          <a:p>
            <a:r>
              <a:rPr lang="uk-UA" dirty="0" smtClean="0"/>
              <a:t>  • Списки є змінні; можна змінити на місці</a:t>
            </a:r>
          </a:p>
          <a:p>
            <a:r>
              <a:rPr lang="uk-UA" dirty="0" smtClean="0"/>
              <a:t>  • Списки динамічні; розмір може бути змінений</a:t>
            </a:r>
          </a:p>
          <a:p>
            <a:r>
              <a:rPr lang="uk-UA" dirty="0" smtClean="0"/>
              <a:t>  • Ті самі оператори, як для рядків</a:t>
            </a:r>
          </a:p>
          <a:p>
            <a:r>
              <a:rPr lang="uk-UA" dirty="0" smtClean="0"/>
              <a:t>  • Списки мають набір вбудованих методів (деякі з них змінюють список): </a:t>
            </a:r>
            <a:r>
              <a:rPr lang="en-US" dirty="0" smtClean="0"/>
              <a:t>append (), insert (), pop (), reverse (), sort () </a:t>
            </a:r>
            <a:r>
              <a:rPr lang="uk-UA" dirty="0" smtClean="0"/>
              <a:t>і т. д.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more: https://pythonworld.ru/osnovy/vstroennye-funkcii.html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8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1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7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1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6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4019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8286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80186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9706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542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20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7213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9010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4028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9783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5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08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1225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917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9824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5937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3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155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43681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1756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731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01187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298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6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1C38-3F89-4443-A576-117A6A67F57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5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483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9" r:id="rId3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>
          <p15:clr>
            <a:srgbClr val="F26B43"/>
          </p15:clr>
        </p15:guide>
        <p15:guide id="8" orient="horz" pos="3543">
          <p15:clr>
            <a:srgbClr val="F26B43"/>
          </p15:clr>
        </p15:guide>
        <p15:guide id="9" pos="3749">
          <p15:clr>
            <a:srgbClr val="F26B43"/>
          </p15:clr>
        </p15:guide>
        <p15:guide id="10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methods/tuple/index" TargetMode="External"/><Relationship Id="rId2" Type="http://schemas.openxmlformats.org/officeDocument/2006/relationships/hyperlink" Target="https://www.programiz.com/python-programming/methods/tuple/count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built-in/sorted" TargetMode="External"/><Relationship Id="rId3" Type="http://schemas.openxmlformats.org/officeDocument/2006/relationships/hyperlink" Target="https://www.programiz.com/python-programming/methods/built-in/any" TargetMode="External"/><Relationship Id="rId7" Type="http://schemas.openxmlformats.org/officeDocument/2006/relationships/hyperlink" Target="https://www.programiz.com/python-programming/methods/built-in/min" TargetMode="External"/><Relationship Id="rId2" Type="http://schemas.openxmlformats.org/officeDocument/2006/relationships/hyperlink" Target="https://www.programiz.com/python-programming/methods/built-in/al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built-in/max" TargetMode="External"/><Relationship Id="rId5" Type="http://schemas.openxmlformats.org/officeDocument/2006/relationships/hyperlink" Target="https://www.programiz.com/python-programming/methods/built-in/len" TargetMode="External"/><Relationship Id="rId10" Type="http://schemas.openxmlformats.org/officeDocument/2006/relationships/hyperlink" Target="https://www.programiz.com/python-programming/methods/built-in/tuple" TargetMode="External"/><Relationship Id="rId4" Type="http://schemas.openxmlformats.org/officeDocument/2006/relationships/hyperlink" Target="https://www.programiz.com/python-programming/methods/built-in/enumerate" TargetMode="External"/><Relationship Id="rId9" Type="http://schemas.openxmlformats.org/officeDocument/2006/relationships/hyperlink" Target="https://www.programiz.com/python-programming/methods/built-in/s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dictionary/pop" TargetMode="External"/><Relationship Id="rId3" Type="http://schemas.openxmlformats.org/officeDocument/2006/relationships/hyperlink" Target="https://www.programiz.com/python-programming/methods/dictionary/copy" TargetMode="External"/><Relationship Id="rId7" Type="http://schemas.openxmlformats.org/officeDocument/2006/relationships/hyperlink" Target="https://www.programiz.com/python-programming/methods/dictionary/keys" TargetMode="External"/><Relationship Id="rId12" Type="http://schemas.openxmlformats.org/officeDocument/2006/relationships/hyperlink" Target="https://www.programiz.com/python-programming/methods/dictionary/values" TargetMode="External"/><Relationship Id="rId2" Type="http://schemas.openxmlformats.org/officeDocument/2006/relationships/hyperlink" Target="https://www.programiz.com/python-programming/methods/dictionary/clear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dictionary/items" TargetMode="External"/><Relationship Id="rId11" Type="http://schemas.openxmlformats.org/officeDocument/2006/relationships/hyperlink" Target="https://www.programiz.com/python-programming/methods/dictionary/update" TargetMode="External"/><Relationship Id="rId5" Type="http://schemas.openxmlformats.org/officeDocument/2006/relationships/hyperlink" Target="https://www.programiz.com/python-programming/methods/dictionary/get" TargetMode="External"/><Relationship Id="rId10" Type="http://schemas.openxmlformats.org/officeDocument/2006/relationships/hyperlink" Target="https://www.programiz.com/python-programming/methods/dictionary/setdefault" TargetMode="External"/><Relationship Id="rId4" Type="http://schemas.openxmlformats.org/officeDocument/2006/relationships/hyperlink" Target="https://www.programiz.com/python-programming/methods/dictionary/fromkeys" TargetMode="External"/><Relationship Id="rId9" Type="http://schemas.openxmlformats.org/officeDocument/2006/relationships/hyperlink" Target="https://www.programiz.com/python-programming/methods/dictionary/popitem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dictionary/pop" TargetMode="External"/><Relationship Id="rId3" Type="http://schemas.openxmlformats.org/officeDocument/2006/relationships/hyperlink" Target="https://www.programiz.com/python-programming/methods/dictionary/copy" TargetMode="External"/><Relationship Id="rId7" Type="http://schemas.openxmlformats.org/officeDocument/2006/relationships/hyperlink" Target="https://www.programiz.com/python-programming/methods/dictionary/keys" TargetMode="External"/><Relationship Id="rId12" Type="http://schemas.openxmlformats.org/officeDocument/2006/relationships/hyperlink" Target="https://www.programiz.com/python-programming/methods/dictionary/values" TargetMode="External"/><Relationship Id="rId2" Type="http://schemas.openxmlformats.org/officeDocument/2006/relationships/hyperlink" Target="https://www.programiz.com/python-programming/methods/dictionary/clear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dictionary/items" TargetMode="External"/><Relationship Id="rId11" Type="http://schemas.openxmlformats.org/officeDocument/2006/relationships/hyperlink" Target="https://www.programiz.com/python-programming/methods/dictionary/update" TargetMode="External"/><Relationship Id="rId5" Type="http://schemas.openxmlformats.org/officeDocument/2006/relationships/hyperlink" Target="https://www.programiz.com/python-programming/methods/dictionary/get" TargetMode="External"/><Relationship Id="rId10" Type="http://schemas.openxmlformats.org/officeDocument/2006/relationships/hyperlink" Target="https://www.programiz.com/python-programming/methods/dictionary/setdefault" TargetMode="External"/><Relationship Id="rId4" Type="http://schemas.openxmlformats.org/officeDocument/2006/relationships/hyperlink" Target="https://www.programiz.com/python-programming/methods/dictionary/fromkeys" TargetMode="External"/><Relationship Id="rId9" Type="http://schemas.openxmlformats.org/officeDocument/2006/relationships/hyperlink" Target="https://www.programiz.com/python-programming/methods/dictionary/popite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methods/built-in/any" TargetMode="External"/><Relationship Id="rId2" Type="http://schemas.openxmlformats.org/officeDocument/2006/relationships/hyperlink" Target="https://www.programiz.com/python-programming/methods/built-in/all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programiz.com/python-programming/methods/built-in/sorted" TargetMode="External"/><Relationship Id="rId4" Type="http://schemas.openxmlformats.org/officeDocument/2006/relationships/hyperlink" Target="https://www.programiz.com/python-programming/methods/built-in/le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list/index" TargetMode="External"/><Relationship Id="rId3" Type="http://schemas.openxmlformats.org/officeDocument/2006/relationships/hyperlink" Target="https://www.programiz.com/python-programming/methods/list/extend" TargetMode="External"/><Relationship Id="rId7" Type="http://schemas.openxmlformats.org/officeDocument/2006/relationships/hyperlink" Target="https://www.programiz.com/python-programming/methods/list/clear" TargetMode="External"/><Relationship Id="rId12" Type="http://schemas.openxmlformats.org/officeDocument/2006/relationships/hyperlink" Target="https://www.programiz.com/python-programming/methods/list/copy" TargetMode="External"/><Relationship Id="rId2" Type="http://schemas.openxmlformats.org/officeDocument/2006/relationships/hyperlink" Target="https://www.programiz.com/python-programming/methods/list/append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list/pop" TargetMode="External"/><Relationship Id="rId11" Type="http://schemas.openxmlformats.org/officeDocument/2006/relationships/hyperlink" Target="https://www.programiz.com/python-programming/methods/list/reverse" TargetMode="External"/><Relationship Id="rId5" Type="http://schemas.openxmlformats.org/officeDocument/2006/relationships/hyperlink" Target="https://www.programiz.com/python-programming/methods/list/remove" TargetMode="External"/><Relationship Id="rId10" Type="http://schemas.openxmlformats.org/officeDocument/2006/relationships/hyperlink" Target="https://www.programiz.com/python-programming/methods/list/sort" TargetMode="External"/><Relationship Id="rId4" Type="http://schemas.openxmlformats.org/officeDocument/2006/relationships/hyperlink" Target="https://www.programiz.com/python-programming/methods/list/insert" TargetMode="External"/><Relationship Id="rId9" Type="http://schemas.openxmlformats.org/officeDocument/2006/relationships/hyperlink" Target="https://www.programiz.com/python-programming/methods/list/cou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built-in/min" TargetMode="External"/><Relationship Id="rId3" Type="http://schemas.openxmlformats.org/officeDocument/2006/relationships/hyperlink" Target="https://www.programiz.com/python-programming/methods/built-in/any" TargetMode="External"/><Relationship Id="rId7" Type="http://schemas.openxmlformats.org/officeDocument/2006/relationships/hyperlink" Target="https://www.programiz.com/python-programming/methods/built-in/max" TargetMode="External"/><Relationship Id="rId2" Type="http://schemas.openxmlformats.org/officeDocument/2006/relationships/hyperlink" Target="https://www.programiz.com/python-programming/methods/built-in/al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built-in/list" TargetMode="External"/><Relationship Id="rId5" Type="http://schemas.openxmlformats.org/officeDocument/2006/relationships/hyperlink" Target="https://www.programiz.com/python-programming/methods/built-in/len" TargetMode="External"/><Relationship Id="rId10" Type="http://schemas.openxmlformats.org/officeDocument/2006/relationships/hyperlink" Target="https://www.programiz.com/python-programming/methods/built-in/sum" TargetMode="External"/><Relationship Id="rId4" Type="http://schemas.openxmlformats.org/officeDocument/2006/relationships/hyperlink" Target="https://www.programiz.com/python-programming/methods/built-in/enumerate" TargetMode="External"/><Relationship Id="rId9" Type="http://schemas.openxmlformats.org/officeDocument/2006/relationships/hyperlink" Target="https://www.programiz.com/python-programming/methods/built-in/sorte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methods/built-in/max" TargetMode="External"/><Relationship Id="rId3" Type="http://schemas.openxmlformats.org/officeDocument/2006/relationships/hyperlink" Target="https://www.programiz.com/python-programming/methods/built-in/all" TargetMode="External"/><Relationship Id="rId7" Type="http://schemas.openxmlformats.org/officeDocument/2006/relationships/hyperlink" Target="https://www.programiz.com/python-programming/methods/built-in/li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rogramiz.com/python-programming/methods/built-in/len" TargetMode="External"/><Relationship Id="rId11" Type="http://schemas.openxmlformats.org/officeDocument/2006/relationships/hyperlink" Target="https://www.programiz.com/python-programming/methods/built-in/sum" TargetMode="External"/><Relationship Id="rId5" Type="http://schemas.openxmlformats.org/officeDocument/2006/relationships/hyperlink" Target="https://www.programiz.com/python-programming/methods/built-in/enumerate" TargetMode="External"/><Relationship Id="rId10" Type="http://schemas.openxmlformats.org/officeDocument/2006/relationships/hyperlink" Target="https://www.programiz.com/python-programming/methods/built-in/sorted" TargetMode="External"/><Relationship Id="rId4" Type="http://schemas.openxmlformats.org/officeDocument/2006/relationships/hyperlink" Target="https://www.programiz.com/python-programming/methods/built-in/any" TargetMode="External"/><Relationship Id="rId9" Type="http://schemas.openxmlformats.org/officeDocument/2006/relationships/hyperlink" Target="https://www.programiz.com/python-programming/methods/built-in/mi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2" y="2701639"/>
            <a:ext cx="8564877" cy="1731039"/>
          </a:xfrm>
        </p:spPr>
        <p:txBody>
          <a:bodyPr>
            <a:normAutofit/>
          </a:bodyPr>
          <a:lstStyle/>
          <a:p>
            <a:r>
              <a:rPr lang="en-US" b="1" dirty="0" smtClean="0"/>
              <a:t>Collections</a:t>
            </a:r>
            <a:endParaRPr lang="uk-UA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39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3490068400"/>
              </p:ext>
            </p:extLst>
          </p:nvPr>
        </p:nvGraphicFramePr>
        <p:xfrm>
          <a:off x="412202" y="1702540"/>
          <a:ext cx="11352212" cy="1935480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81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enumerate(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4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takes a collection (e.g. a tuple) and returns it as an enumerate object.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adds a counter as the key of the enumerate object.</a:t>
                      </a:r>
                    </a:p>
                    <a:p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667100" y="5180546"/>
            <a:ext cx="425334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[(0, 'apple'), (1, 'banana'), (2, 'cherry')]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4761936" y="5116891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2202" y="4964613"/>
            <a:ext cx="425334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smtClean="0"/>
              <a:t>[’apple’,</a:t>
            </a:r>
            <a:r>
              <a:rPr lang="en-US" dirty="0"/>
              <a:t> </a:t>
            </a:r>
            <a:r>
              <a:rPr lang="en-US" dirty="0" smtClean="0"/>
              <a:t>’banana’,</a:t>
            </a:r>
            <a:r>
              <a:rPr lang="en-US" dirty="0"/>
              <a:t> </a:t>
            </a:r>
            <a:r>
              <a:rPr lang="en-US" dirty="0" smtClean="0"/>
              <a:t>’cherry’]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y = enumerate(x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print(list(y))</a:t>
            </a:r>
            <a:endParaRPr 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577472"/>
              </p:ext>
            </p:extLst>
          </p:nvPr>
        </p:nvGraphicFramePr>
        <p:xfrm>
          <a:off x="412202" y="3218920"/>
          <a:ext cx="11352212" cy="8382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95587"/>
              </p:ext>
            </p:extLst>
          </p:nvPr>
        </p:nvGraphicFramePr>
        <p:xfrm>
          <a:off x="412202" y="4057120"/>
          <a:ext cx="11352212" cy="4191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3666794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1290522567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Number. Defining the start number of the enumerate object. Default 0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2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3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Comprehension: Elegant way to create new List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11352277" cy="94869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List comprehension </a:t>
            </a:r>
            <a:r>
              <a:rPr lang="en-US" dirty="0"/>
              <a:t>consists of an expression followed by </a:t>
            </a:r>
            <a:r>
              <a:rPr lang="en-US" b="1" dirty="0"/>
              <a:t>for statement</a:t>
            </a:r>
            <a:r>
              <a:rPr lang="en-US" dirty="0"/>
              <a:t> inside square </a:t>
            </a:r>
            <a:r>
              <a:rPr lang="en-US" dirty="0" smtClean="0"/>
              <a:t>brackets </a:t>
            </a:r>
            <a:r>
              <a:rPr lang="en-US" b="1" dirty="0" smtClean="0"/>
              <a:t>[]</a:t>
            </a:r>
            <a:endParaRPr lang="uk-UA" b="1" dirty="0"/>
          </a:p>
        </p:txBody>
      </p:sp>
      <p:pic>
        <p:nvPicPr>
          <p:cNvPr id="1026" name="Picture 2" descr="C:\Users\LoVe\Desktop\List_Comprehentio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85" y="3014624"/>
            <a:ext cx="9102866" cy="25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6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Comprehension: Elegant way to create new List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11352277" cy="94869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List </a:t>
            </a:r>
            <a:r>
              <a:rPr lang="en-US" b="1" dirty="0" smtClean="0"/>
              <a:t>comprehension(filter) </a:t>
            </a:r>
            <a:r>
              <a:rPr lang="en-US" dirty="0"/>
              <a:t>consists of an expression followed by </a:t>
            </a:r>
            <a:r>
              <a:rPr lang="en-US" b="1" dirty="0"/>
              <a:t>for statement</a:t>
            </a:r>
            <a:r>
              <a:rPr lang="en-US" dirty="0"/>
              <a:t> inside square </a:t>
            </a:r>
            <a:r>
              <a:rPr lang="en-US" dirty="0" smtClean="0"/>
              <a:t>brackets </a:t>
            </a:r>
            <a:r>
              <a:rPr lang="en-US" b="1" dirty="0" smtClean="0"/>
              <a:t>[]</a:t>
            </a:r>
            <a:endParaRPr lang="uk-UA" b="1" dirty="0"/>
          </a:p>
        </p:txBody>
      </p:sp>
      <p:pic>
        <p:nvPicPr>
          <p:cNvPr id="2050" name="Picture 2" descr="C:\Users\LoVe\Desktop\List_Comprehention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58" y="3053740"/>
            <a:ext cx="8982591" cy="25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Comprehension: Elegant way to create new List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11352277" cy="94869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List comprehension </a:t>
            </a:r>
            <a:r>
              <a:rPr lang="en-US" dirty="0"/>
              <a:t>consists of an expression followed by </a:t>
            </a:r>
            <a:r>
              <a:rPr lang="en-US" b="1" dirty="0"/>
              <a:t>for statement</a:t>
            </a:r>
            <a:r>
              <a:rPr lang="en-US" dirty="0"/>
              <a:t> inside square </a:t>
            </a:r>
            <a:r>
              <a:rPr lang="en-US" dirty="0" smtClean="0"/>
              <a:t>brackets </a:t>
            </a:r>
            <a:r>
              <a:rPr lang="en-US" b="1" dirty="0" smtClean="0"/>
              <a:t>[]</a:t>
            </a:r>
            <a:endParaRPr lang="uk-UA" b="1" dirty="0"/>
          </a:p>
        </p:txBody>
      </p:sp>
      <p:sp>
        <p:nvSpPr>
          <p:cNvPr id="4" name="Rectangle 3"/>
          <p:cNvSpPr/>
          <p:nvPr/>
        </p:nvSpPr>
        <p:spPr>
          <a:xfrm>
            <a:off x="412200" y="3188962"/>
            <a:ext cx="5452891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pow2 = [2 ** x for x in range(10</a:t>
            </a:r>
            <a:r>
              <a:rPr lang="en-US" dirty="0" smtClean="0"/>
              <a:t>)]</a:t>
            </a:r>
          </a:p>
          <a:p>
            <a:r>
              <a:rPr lang="en-US" dirty="0"/>
              <a:t>print(pow2)</a:t>
            </a:r>
            <a:endParaRPr lang="uk-UA" dirty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/>
              <a:t>Output: [1, 2, 4, 8, 16, 32, 64, 128, 256, 512</a:t>
            </a:r>
            <a:r>
              <a:rPr lang="en-US" dirty="0" smtClean="0"/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2763" y="3327461"/>
            <a:ext cx="3842327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pow2 = []</a:t>
            </a:r>
          </a:p>
          <a:p>
            <a:r>
              <a:rPr lang="en-US" dirty="0"/>
              <a:t>for x in range(10):</a:t>
            </a:r>
          </a:p>
          <a:p>
            <a:r>
              <a:rPr lang="en-US" dirty="0"/>
              <a:t>   pow2.append(2 ** x)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6132945" y="3676073"/>
            <a:ext cx="701964" cy="3417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12200" y="4574188"/>
            <a:ext cx="8327921" cy="207494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12696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uk-UA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pow2 = 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x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&gt;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pow2</a:t>
            </a:r>
            <a:endParaRPr lang="en-US" altLang="uk-U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[x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%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[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x+y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'C 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Programming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Programming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'C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'C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Programming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a List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12202" y="2976172"/>
            <a:ext cx="425334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for fruit in ['</a:t>
            </a:r>
            <a:r>
              <a:rPr lang="en-US" dirty="0" err="1"/>
              <a:t>apple','banana','mango</a:t>
            </a:r>
            <a:r>
              <a:rPr lang="en-US" dirty="0"/>
              <a:t>']: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print</a:t>
            </a:r>
            <a:r>
              <a:rPr lang="en-US" dirty="0"/>
              <a:t>("I </a:t>
            </a:r>
            <a:r>
              <a:rPr lang="en-US" dirty="0" err="1"/>
              <a:t>like",fruit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6755420" y="2699174"/>
            <a:ext cx="425334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fruit = ['</a:t>
            </a:r>
            <a:r>
              <a:rPr lang="en-US" dirty="0" err="1"/>
              <a:t>apple','banana','mango</a:t>
            </a:r>
            <a:r>
              <a:rPr lang="en-US" dirty="0"/>
              <a:t>']</a:t>
            </a:r>
          </a:p>
          <a:p>
            <a:r>
              <a:rPr lang="en-US" dirty="0"/>
              <a:t>i = 0</a:t>
            </a:r>
          </a:p>
          <a:p>
            <a:r>
              <a:rPr lang="en-US" dirty="0"/>
              <a:t>for i in range(</a:t>
            </a:r>
            <a:r>
              <a:rPr lang="en-US" dirty="0" err="1"/>
              <a:t>len</a:t>
            </a:r>
            <a:r>
              <a:rPr lang="en-US" dirty="0"/>
              <a:t>(fruit)):</a:t>
            </a:r>
          </a:p>
          <a:p>
            <a:r>
              <a:rPr lang="en-US" dirty="0"/>
              <a:t>    print("I </a:t>
            </a:r>
            <a:r>
              <a:rPr lang="en-US" dirty="0" err="1"/>
              <a:t>like",fruit</a:t>
            </a:r>
            <a:r>
              <a:rPr lang="en-US" dirty="0"/>
              <a:t>[i])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5394036" y="3082282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9158519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tuple consists of a number of values separated </a:t>
            </a:r>
            <a:r>
              <a:rPr lang="en-US" dirty="0" smtClean="0"/>
              <a:t>by </a:t>
            </a:r>
            <a:r>
              <a:rPr lang="en-US" dirty="0"/>
              <a:t>commas</a:t>
            </a:r>
          </a:p>
          <a:p>
            <a:r>
              <a:rPr lang="en-US" dirty="0"/>
              <a:t>Same as list, except immutable</a:t>
            </a:r>
          </a:p>
          <a:p>
            <a:r>
              <a:rPr lang="en-US" dirty="0"/>
              <a:t>Once created, can't be changed</a:t>
            </a:r>
          </a:p>
          <a:p>
            <a:r>
              <a:rPr lang="en-US" dirty="0"/>
              <a:t>Some functions return tuples</a:t>
            </a:r>
          </a:p>
          <a:p>
            <a:r>
              <a:rPr lang="en-US" dirty="0"/>
              <a:t>Tuples, like strings, are immutable: it is not possible to </a:t>
            </a:r>
            <a:r>
              <a:rPr lang="en-US" dirty="0" smtClean="0"/>
              <a:t>assign</a:t>
            </a:r>
            <a:r>
              <a:rPr lang="uk-UA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individual items of a tuple</a:t>
            </a:r>
          </a:p>
          <a:p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88" y="2034652"/>
            <a:ext cx="2047875" cy="311467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13" y="5262040"/>
            <a:ext cx="4591050" cy="112395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8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Tuple Methods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/>
          </p:nvPr>
        </p:nvGraphicFramePr>
        <p:xfrm>
          <a:off x="412202" y="2304690"/>
          <a:ext cx="11352212" cy="838200"/>
        </p:xfrm>
        <a:graphic>
          <a:graphicData uri="http://schemas.openxmlformats.org/drawingml/2006/table">
            <a:tbl>
              <a:tblPr/>
              <a:tblGrid>
                <a:gridCol w="567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tuple count()"/>
                        </a:rPr>
                        <a:t>count(</a:t>
                      </a:r>
                      <a:r>
                        <a:rPr lang="en-US" sz="18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2" tooltip="Python tuple count()"/>
                        </a:rPr>
                        <a:t>x</a:t>
                      </a:r>
                      <a:r>
                        <a:rPr lang="en-US" sz="18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tuple count()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Return the number of items that is equal to </a:t>
                      </a:r>
                      <a:r>
                        <a:rPr lang="en-US" sz="1800" b="0" i="0">
                          <a:effectLst/>
                          <a:latin typeface="Menlo"/>
                        </a:rPr>
                        <a:t>x</a:t>
                      </a:r>
                      <a:endParaRPr lang="en-US" sz="180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2B6DAD"/>
                          </a:solidFill>
                          <a:effectLst/>
                          <a:hlinkClick r:id="rId3" tooltip="Python tuple index()"/>
                        </a:rPr>
                        <a:t>index(</a:t>
                      </a:r>
                      <a:r>
                        <a:rPr lang="en-US" sz="1800" b="0" i="0" u="none" strike="noStrike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3" tooltip="Python tuple index()"/>
                        </a:rPr>
                        <a:t>x</a:t>
                      </a:r>
                      <a:r>
                        <a:rPr lang="en-US" sz="1800" u="none" strike="noStrike">
                          <a:solidFill>
                            <a:srgbClr val="2B6DAD"/>
                          </a:solidFill>
                          <a:effectLst/>
                          <a:hlinkClick r:id="rId3" tooltip="Python tuple index()"/>
                        </a:rPr>
                        <a:t>)</a:t>
                      </a:r>
                      <a:endParaRPr lang="en-US" sz="180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Return index of first item that is equal to </a:t>
                      </a:r>
                      <a:r>
                        <a:rPr lang="en-US" sz="1800" b="0" i="0" dirty="0">
                          <a:effectLst/>
                          <a:latin typeface="Menlo"/>
                        </a:rPr>
                        <a:t>x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398685321"/>
              </p:ext>
            </p:extLst>
          </p:nvPr>
        </p:nvGraphicFramePr>
        <p:xfrm>
          <a:off x="412202" y="1897048"/>
          <a:ext cx="11352212" cy="1386840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.count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 returns the number of elements with the specified value.</a:t>
                      </a:r>
                      <a:endParaRPr lang="en-US" sz="1800" dirty="0" smtClean="0">
                        <a:effectLst/>
                      </a:endParaRPr>
                    </a:p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667100" y="5799314"/>
            <a:ext cx="425334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4761936" y="5116891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2202" y="4318284"/>
            <a:ext cx="42533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fruits = </a:t>
            </a:r>
            <a:r>
              <a:rPr lang="en-US" dirty="0" smtClean="0"/>
              <a:t>("</a:t>
            </a:r>
            <a:r>
              <a:rPr lang="en-US" dirty="0"/>
              <a:t>apple", "banana", "</a:t>
            </a:r>
            <a:r>
              <a:rPr lang="en-US" dirty="0" smtClean="0"/>
              <a:t>cherry“)</a:t>
            </a:r>
            <a:endParaRPr lang="en-US" dirty="0"/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fruits.count</a:t>
            </a:r>
            <a:r>
              <a:rPr lang="en-US" dirty="0"/>
              <a:t>("cherry")</a:t>
            </a:r>
          </a:p>
          <a:p>
            <a:r>
              <a:rPr lang="en-US" dirty="0" smtClean="0"/>
              <a:t>print(x</a:t>
            </a:r>
            <a:r>
              <a:rPr lang="en-US" dirty="0"/>
              <a:t>)</a:t>
            </a:r>
          </a:p>
          <a:p>
            <a:r>
              <a:rPr lang="en-US" dirty="0" smtClean="0"/>
              <a:t>######################</a:t>
            </a:r>
          </a:p>
          <a:p>
            <a:r>
              <a:rPr lang="en-US" dirty="0" smtClean="0"/>
              <a:t>fruits </a:t>
            </a:r>
            <a:r>
              <a:rPr lang="en-US" dirty="0"/>
              <a:t>= </a:t>
            </a:r>
            <a:r>
              <a:rPr lang="en-US" dirty="0" smtClean="0"/>
              <a:t>(1</a:t>
            </a:r>
            <a:r>
              <a:rPr lang="en-US" dirty="0"/>
              <a:t>, 4, 2, 9, 7, 8, 9, 3, </a:t>
            </a:r>
            <a:r>
              <a:rPr lang="en-US" dirty="0" smtClean="0"/>
              <a:t>1)</a:t>
            </a:r>
            <a:endParaRPr lang="en-US" dirty="0"/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fruits.count</a:t>
            </a:r>
            <a:r>
              <a:rPr lang="en-US" dirty="0"/>
              <a:t>(9)</a:t>
            </a:r>
          </a:p>
          <a:p>
            <a:r>
              <a:rPr lang="en-US" dirty="0" smtClean="0"/>
              <a:t>print(x</a:t>
            </a:r>
            <a:r>
              <a:rPr lang="en-US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67100" y="4554877"/>
            <a:ext cx="425334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1</a:t>
            </a:r>
            <a:endParaRPr lang="uk-UA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37025"/>
              </p:ext>
            </p:extLst>
          </p:nvPr>
        </p:nvGraphicFramePr>
        <p:xfrm>
          <a:off x="412202" y="3218920"/>
          <a:ext cx="11352212" cy="8382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Required. Any type (string, number, list, tuple, etc.). The value to search for.</a:t>
                      </a: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8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55850098"/>
              </p:ext>
            </p:extLst>
          </p:nvPr>
        </p:nvGraphicFramePr>
        <p:xfrm>
          <a:off x="412202" y="1787555"/>
          <a:ext cx="11352212" cy="838200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.index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elmnt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b="1" dirty="0" smtClean="0"/>
                        <a:t>index()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 returns the position at the first occurrence of the specified value.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47028" y="5327858"/>
            <a:ext cx="425334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3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4713741" y="4707153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2202" y="3908546"/>
            <a:ext cx="42533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fruits = </a:t>
            </a:r>
            <a:r>
              <a:rPr lang="en-US" dirty="0" smtClean="0"/>
              <a:t>('apple</a:t>
            </a:r>
            <a:r>
              <a:rPr lang="en-US" dirty="0"/>
              <a:t>', 'banana', </a:t>
            </a:r>
            <a:r>
              <a:rPr lang="en-US" dirty="0" smtClean="0"/>
              <a:t>'cherry‘)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fruits.index</a:t>
            </a:r>
            <a:r>
              <a:rPr lang="en-US" dirty="0"/>
              <a:t>("cherry</a:t>
            </a:r>
            <a:r>
              <a:rPr lang="en-US" dirty="0" smtClean="0"/>
              <a:t>")</a:t>
            </a:r>
          </a:p>
          <a:p>
            <a:r>
              <a:rPr lang="en-US" dirty="0" smtClean="0"/>
              <a:t>print(x</a:t>
            </a:r>
            <a:r>
              <a:rPr lang="en-US" dirty="0"/>
              <a:t>)</a:t>
            </a:r>
          </a:p>
          <a:p>
            <a:r>
              <a:rPr lang="en-US" dirty="0" smtClean="0"/>
              <a:t>######################</a:t>
            </a:r>
          </a:p>
          <a:p>
            <a:r>
              <a:rPr lang="en-US" dirty="0"/>
              <a:t>fruits = [4, 55, 64, 32, 16, 32]</a:t>
            </a:r>
            <a:br>
              <a:rPr lang="en-US" dirty="0"/>
            </a:br>
            <a:r>
              <a:rPr lang="en-US" dirty="0" smtClean="0"/>
              <a:t>x </a:t>
            </a:r>
            <a:r>
              <a:rPr lang="en-US" dirty="0"/>
              <a:t>= </a:t>
            </a:r>
            <a:r>
              <a:rPr lang="en-US" dirty="0" err="1"/>
              <a:t>fruits.index</a:t>
            </a:r>
            <a:r>
              <a:rPr lang="en-US" dirty="0"/>
              <a:t>(32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print(x</a:t>
            </a:r>
            <a:r>
              <a:rPr lang="en-US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47028" y="4145520"/>
            <a:ext cx="425334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</a:t>
            </a:r>
            <a:endParaRPr lang="uk-UA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420441"/>
              </p:ext>
            </p:extLst>
          </p:nvPr>
        </p:nvGraphicFramePr>
        <p:xfrm>
          <a:off x="412202" y="2913955"/>
          <a:ext cx="11352212" cy="8382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elmnt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Required. Any type (string, number, list, etc.). The element to search for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84787"/>
              </p:ext>
            </p:extLst>
          </p:nvPr>
        </p:nvGraphicFramePr>
        <p:xfrm>
          <a:off x="412202" y="6078538"/>
          <a:ext cx="11352212" cy="419100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6310227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89220257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Note: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The </a:t>
                      </a:r>
                      <a:r>
                        <a:rPr lang="en-US" b="1" dirty="0" smtClean="0"/>
                        <a:t>index()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 only returns the </a:t>
                      </a:r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occurrence of the value.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75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3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with Tuple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929868126"/>
              </p:ext>
            </p:extLst>
          </p:nvPr>
        </p:nvGraphicFramePr>
        <p:xfrm>
          <a:off x="858983" y="1967205"/>
          <a:ext cx="8760254" cy="4376442"/>
        </p:xfrm>
        <a:graphic>
          <a:graphicData uri="http://schemas.openxmlformats.org/drawingml/2006/table">
            <a:tbl>
              <a:tblPr/>
              <a:tblGrid>
                <a:gridCol w="4380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1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Function</a:t>
                      </a:r>
                    </a:p>
                  </a:txBody>
                  <a:tcPr marL="58802" marR="47041" marT="88203" marB="82323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Description</a:t>
                      </a:r>
                    </a:p>
                  </a:txBody>
                  <a:tcPr marL="58802" marR="47041" marT="88203" marB="82323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097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all()"/>
                        </a:rPr>
                        <a:t>all()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 True if all elements of the tuple are true (or if the tuple is empty).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097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3" tooltip="Python any()"/>
                        </a:rPr>
                        <a:t>any()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 True if any element of the tuple is true. If the tuple is empty, return False.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097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enumerate()"/>
                        </a:rPr>
                        <a:t>enumerate()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 an enumerate object. It contains the index and value of all the items of tuple as pairs.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10">
                <a:tc>
                  <a:txBody>
                    <a:bodyPr/>
                    <a:lstStyle/>
                    <a:p>
                      <a:r>
                        <a:rPr lang="en-US" sz="1400" u="none" strike="noStrike" dirty="0" err="1">
                          <a:solidFill>
                            <a:srgbClr val="2B6DAD"/>
                          </a:solidFill>
                          <a:effectLst/>
                          <a:hlinkClick r:id="rId5" tooltip="Python len()"/>
                        </a:rPr>
                        <a:t>len</a:t>
                      </a:r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len()"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 the length (the number of items) in the tuple.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10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6" tooltip="Python max()"/>
                        </a:rPr>
                        <a:t>max()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 the largest item in the tuple.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410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7" tooltip="Python min()"/>
                        </a:rPr>
                        <a:t>min()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 the smallest item in the tuple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097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sorted()"/>
                        </a:rPr>
                        <a:t>sorted()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Take elements in the tuple and return a new sorted list (does not sort the tuple itself).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410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9" tooltip="Python sum()"/>
                        </a:rPr>
                        <a:t>sum()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Retrun the sum of all elements in the tuple.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5097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tuple()"/>
                        </a:rPr>
                        <a:t>tuple()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Convert an </a:t>
                      </a:r>
                      <a:r>
                        <a:rPr lang="en-US" sz="1400" dirty="0" err="1">
                          <a:effectLst/>
                        </a:rPr>
                        <a:t>iterable</a:t>
                      </a:r>
                      <a:r>
                        <a:rPr lang="en-US" sz="1400" dirty="0">
                          <a:effectLst/>
                        </a:rPr>
                        <a:t> (list, string, set, dictionary) to a tuple.</a:t>
                      </a:r>
                    </a:p>
                  </a:txBody>
                  <a:tcPr marL="58802" marR="47041" marT="58802" marB="5292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3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7463832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400" dirty="0"/>
              <a:t>• Ordered collection of objects; array</a:t>
            </a:r>
          </a:p>
          <a:p>
            <a:r>
              <a:rPr lang="en-US" sz="2400" dirty="0"/>
              <a:t> • List items need not have the same type</a:t>
            </a:r>
          </a:p>
          <a:p>
            <a:r>
              <a:rPr lang="en-US" sz="2400" dirty="0"/>
              <a:t> • Lists are mutable; can be changed in-place</a:t>
            </a:r>
          </a:p>
          <a:p>
            <a:r>
              <a:rPr lang="en-US" sz="2400" dirty="0"/>
              <a:t> • Lists are dynamic; size may be changed</a:t>
            </a:r>
          </a:p>
          <a:p>
            <a:r>
              <a:rPr lang="en-US" sz="2400" dirty="0"/>
              <a:t> • Same operators as for strings</a:t>
            </a:r>
          </a:p>
          <a:p>
            <a:r>
              <a:rPr lang="en-US" sz="2400" dirty="0"/>
              <a:t> • Lists have a set of built-in methods (some of them </a:t>
            </a:r>
            <a:r>
              <a:rPr lang="en-US" sz="2400" dirty="0" smtClean="0"/>
              <a:t>change </a:t>
            </a:r>
            <a:r>
              <a:rPr lang="en-US" sz="2400" dirty="0"/>
              <a:t>the list in place): append(), insert(), pop(), </a:t>
            </a:r>
            <a:r>
              <a:rPr lang="en-US" sz="2400" dirty="0" smtClean="0"/>
              <a:t>reverse</a:t>
            </a:r>
            <a:r>
              <a:rPr lang="en-US" sz="2400" dirty="0"/>
              <a:t>(), sort(), etc.</a:t>
            </a:r>
          </a:p>
          <a:p>
            <a:endParaRPr lang="uk-UA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29" y="1824113"/>
            <a:ext cx="2600325" cy="314325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13" y="5428678"/>
            <a:ext cx="5353050" cy="74295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1" y="2034652"/>
            <a:ext cx="486693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unordered collection of key/value pairs</a:t>
            </a:r>
          </a:p>
          <a:p>
            <a:r>
              <a:rPr lang="en-US" dirty="0"/>
              <a:t>Each key maps to a value</a:t>
            </a:r>
          </a:p>
          <a:p>
            <a:r>
              <a:rPr lang="en-US" dirty="0"/>
              <a:t>Also called "mapping", "hash table" or "lookup table"</a:t>
            </a:r>
          </a:p>
          <a:p>
            <a:r>
              <a:rPr lang="en-US" dirty="0"/>
              <a:t>The key is:</a:t>
            </a:r>
          </a:p>
          <a:p>
            <a:r>
              <a:rPr lang="en-US" dirty="0"/>
              <a:t>Usually an integer or a string</a:t>
            </a:r>
          </a:p>
          <a:p>
            <a:r>
              <a:rPr lang="en-US" dirty="0"/>
              <a:t>Should (must!) be an immutable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Any key occurs at most once in a dictionary</a:t>
            </a:r>
            <a:r>
              <a:rPr lang="en-US" dirty="0" smtClean="0"/>
              <a:t>!</a:t>
            </a:r>
            <a:r>
              <a:rPr lang="uk-UA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value may be any object:</a:t>
            </a:r>
          </a:p>
          <a:p>
            <a:pPr marL="0" indent="0">
              <a:buNone/>
            </a:pPr>
            <a:r>
              <a:rPr lang="en-US" dirty="0"/>
              <a:t>	Values may occur many times</a:t>
            </a:r>
          </a:p>
          <a:p>
            <a:pPr marL="0" indent="0">
              <a:buNone/>
            </a:pPr>
            <a:r>
              <a:rPr lang="en-US" dirty="0"/>
              <a:t>Use command 'del' to get rid of stuff:</a:t>
            </a:r>
          </a:p>
          <a:p>
            <a:pPr marL="0" indent="0">
              <a:buNone/>
            </a:pPr>
            <a:r>
              <a:rPr lang="en-US" dirty="0"/>
              <a:t>      del h['hello']</a:t>
            </a:r>
          </a:p>
          <a:p>
            <a:endParaRPr lang="uk-U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602" y="1759458"/>
            <a:ext cx="6281362" cy="4626532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058122"/>
            <a:ext cx="2480154" cy="1447083"/>
          </a:xfrm>
        </p:spPr>
        <p:txBody>
          <a:bodyPr/>
          <a:lstStyle/>
          <a:p>
            <a:r>
              <a:rPr lang="en-US" sz="3200" dirty="0"/>
              <a:t>Python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 </a:t>
            </a:r>
            <a:r>
              <a:rPr lang="en-US" sz="3200" dirty="0" smtClean="0"/>
              <a:t>Dictionary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    </a:t>
            </a:r>
            <a:r>
              <a:rPr lang="en-US" sz="3200" dirty="0" smtClean="0"/>
              <a:t>Methods</a:t>
            </a:r>
            <a:endParaRPr lang="uk-UA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521503911"/>
              </p:ext>
            </p:extLst>
          </p:nvPr>
        </p:nvGraphicFramePr>
        <p:xfrm>
          <a:off x="3018773" y="1216678"/>
          <a:ext cx="6819458" cy="5252496"/>
        </p:xfrm>
        <a:graphic>
          <a:graphicData uri="http://schemas.openxmlformats.org/drawingml/2006/table">
            <a:tbl>
              <a:tblPr/>
              <a:tblGrid>
                <a:gridCol w="341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3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effectLst/>
                        </a:rPr>
                        <a:t>Method</a:t>
                      </a:r>
                    </a:p>
                  </a:txBody>
                  <a:tcPr marL="43776" marR="35021" marT="65664" marB="61286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43776" marR="35021" marT="65664" marB="61286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dictionary clear()"/>
                        </a:rPr>
                        <a:t>clear()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Remove all items form the dictionary.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3" tooltip="Python dictionary copy()"/>
                        </a:rPr>
                        <a:t>copy()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Return a shallow copy of the dictionary.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fromkeys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(</a:t>
                      </a:r>
                      <a:r>
                        <a:rPr lang="en-US" sz="1200" b="0" i="0" u="none" strike="noStrike" dirty="0" err="1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4" tooltip="Python dictionary fromkeys()"/>
                        </a:rPr>
                        <a:t>seq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[, 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4" tooltip="Python dictionary fromkeys()"/>
                        </a:rPr>
                        <a:t>v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dictionary with keys from </a:t>
                      </a:r>
                      <a:r>
                        <a:rPr lang="en-US" sz="1200" b="0" i="0" dirty="0" err="1">
                          <a:effectLst/>
                          <a:latin typeface="Menlo"/>
                        </a:rPr>
                        <a:t>seq</a:t>
                      </a:r>
                      <a:r>
                        <a:rPr lang="en-US" sz="1200" dirty="0">
                          <a:effectLst/>
                        </a:rPr>
                        <a:t> and value equal to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v</a:t>
                      </a:r>
                      <a:r>
                        <a:rPr lang="en-US" sz="1200" dirty="0">
                          <a:effectLst/>
                        </a:rPr>
                        <a:t>(defaults to None).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get(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5" tooltip="Python dictionary get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5" tooltip="Python dictionary get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the value of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. 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doesnot</a:t>
                      </a:r>
                      <a:r>
                        <a:rPr lang="en-US" sz="1200" dirty="0">
                          <a:effectLst/>
                        </a:rPr>
                        <a:t> exit, return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(defaults to None).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6" tooltip="Python dictionary items()"/>
                        </a:rPr>
                        <a:t>items()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items (key, value).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7" tooltip="Python dictionary keys()"/>
                        </a:rPr>
                        <a:t>keys()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keys.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pop(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8" tooltip="Python dictionary pop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8" tooltip="Python dictionary pop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Remove the item with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and return its value or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not found. 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is not provided and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not found, raises </a:t>
                      </a:r>
                      <a:r>
                        <a:rPr lang="en-US" sz="1200" dirty="0" err="1">
                          <a:effectLst/>
                        </a:rPr>
                        <a:t>KeyError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9" tooltip="Python dictionary popitem()"/>
                        </a:rPr>
                        <a:t>popitem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9" tooltip="Python dictionary popitem()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Remove and return an </a:t>
                      </a:r>
                      <a:r>
                        <a:rPr lang="en-US" sz="1200" dirty="0" err="1">
                          <a:effectLst/>
                        </a:rPr>
                        <a:t>arbitary</a:t>
                      </a:r>
                      <a:r>
                        <a:rPr lang="en-US" sz="1200" dirty="0">
                          <a:effectLst/>
                        </a:rPr>
                        <a:t> item (key, value). Raises </a:t>
                      </a:r>
                      <a:r>
                        <a:rPr lang="en-US" sz="1200" dirty="0" err="1">
                          <a:effectLst/>
                        </a:rPr>
                        <a:t>KeyError</a:t>
                      </a:r>
                      <a:r>
                        <a:rPr lang="en-US" sz="1200" dirty="0">
                          <a:effectLst/>
                        </a:rPr>
                        <a:t> if the dictionary is empty.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setdefault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0" tooltip="Python dictionary setdefault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0" tooltip="Python dictionary setdefault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in the dictionary, return its value. If not, insert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with a value of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and return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(defaults to None).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1" tooltip="Python dictionary update()"/>
                        </a:rPr>
                        <a:t>update([</a:t>
                      </a:r>
                      <a:r>
                        <a:rPr lang="en-US" sz="1200" b="0" i="0" u="none" strike="noStrike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1" tooltip="Python dictionary update()"/>
                        </a:rPr>
                        <a:t>other</a:t>
                      </a:r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1" tooltip="Python dictionary update()"/>
                        </a:rPr>
                        <a:t>])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Update the dictionary with the key/value pairs from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other</a:t>
                      </a:r>
                      <a:r>
                        <a:rPr lang="en-US" sz="1200" dirty="0">
                          <a:effectLst/>
                        </a:rPr>
                        <a:t>, overwriting existing keys.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2" tooltip="Python dictionary values()"/>
                        </a:rPr>
                        <a:t>values()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values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05520"/>
              </p:ext>
            </p:extLst>
          </p:nvPr>
        </p:nvGraphicFramePr>
        <p:xfrm>
          <a:off x="3933173" y="1253623"/>
          <a:ext cx="6819458" cy="5256303"/>
        </p:xfrm>
        <a:graphic>
          <a:graphicData uri="http://schemas.openxmlformats.org/drawingml/2006/table">
            <a:tbl>
              <a:tblPr/>
              <a:tblGrid>
                <a:gridCol w="341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3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effectLst/>
                        </a:rPr>
                        <a:t>Method</a:t>
                      </a:r>
                    </a:p>
                  </a:txBody>
                  <a:tcPr marL="43776" marR="35021" marT="65664" marB="61286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43776" marR="35021" marT="65664" marB="61286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dictionary clear()"/>
                        </a:rPr>
                        <a:t>clear()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err="1" smtClean="0">
                          <a:effectLst/>
                        </a:rPr>
                        <a:t>Видалити</a:t>
                      </a:r>
                      <a:r>
                        <a:rPr lang="ru-RU" sz="1200" dirty="0" smtClean="0">
                          <a:effectLst/>
                        </a:rPr>
                        <a:t> </a:t>
                      </a:r>
                      <a:r>
                        <a:rPr lang="ru-RU" sz="1200" dirty="0" err="1" smtClean="0">
                          <a:effectLst/>
                        </a:rPr>
                        <a:t>всі</a:t>
                      </a:r>
                      <a:r>
                        <a:rPr lang="ru-RU" sz="1200" dirty="0" smtClean="0">
                          <a:effectLst/>
                        </a:rPr>
                        <a:t> </a:t>
                      </a:r>
                      <a:r>
                        <a:rPr lang="ru-RU" sz="1200" dirty="0" err="1" smtClean="0">
                          <a:effectLst/>
                        </a:rPr>
                        <a:t>елементи</a:t>
                      </a:r>
                      <a:r>
                        <a:rPr lang="ru-RU" sz="1200" dirty="0" smtClean="0">
                          <a:effectLst/>
                        </a:rPr>
                        <a:t> </a:t>
                      </a:r>
                      <a:r>
                        <a:rPr lang="ru-RU" sz="1200" dirty="0" err="1" smtClean="0">
                          <a:effectLst/>
                        </a:rPr>
                        <a:t>зі</a:t>
                      </a:r>
                      <a:r>
                        <a:rPr lang="ru-RU" sz="1200" dirty="0" smtClean="0">
                          <a:effectLst/>
                        </a:rPr>
                        <a:t> словника.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3" tooltip="Python dictionary copy()"/>
                        </a:rPr>
                        <a:t>copy()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200" dirty="0" smtClean="0">
                          <a:effectLst/>
                        </a:rPr>
                        <a:t>Повертає неглибоку копію словника.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fromkeys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(</a:t>
                      </a:r>
                      <a:r>
                        <a:rPr lang="en-US" sz="1200" b="0" i="0" u="none" strike="noStrike" dirty="0" err="1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4" tooltip="Python dictionary fromkeys()"/>
                        </a:rPr>
                        <a:t>seq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[, 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4" tooltip="Python dictionary fromkeys()"/>
                        </a:rPr>
                        <a:t>v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dictionary fromkeys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err="1" smtClean="0">
                          <a:effectLst/>
                        </a:rPr>
                        <a:t>Повертає</a:t>
                      </a:r>
                      <a:r>
                        <a:rPr lang="ru-RU" sz="1200" dirty="0" smtClean="0">
                          <a:effectLst/>
                        </a:rPr>
                        <a:t> </a:t>
                      </a:r>
                      <a:r>
                        <a:rPr lang="ru-RU" sz="1200" dirty="0" err="1" smtClean="0">
                          <a:effectLst/>
                        </a:rPr>
                        <a:t>новий</a:t>
                      </a:r>
                      <a:r>
                        <a:rPr lang="ru-RU" sz="1200" dirty="0" smtClean="0">
                          <a:effectLst/>
                        </a:rPr>
                        <a:t> словник </a:t>
                      </a:r>
                      <a:r>
                        <a:rPr lang="ru-RU" sz="1200" dirty="0" err="1" smtClean="0">
                          <a:effectLst/>
                        </a:rPr>
                        <a:t>із</a:t>
                      </a:r>
                      <a:r>
                        <a:rPr lang="ru-RU" sz="1200" dirty="0" smtClean="0">
                          <a:effectLst/>
                        </a:rPr>
                        <a:t> ключами з </a:t>
                      </a:r>
                      <a:r>
                        <a:rPr lang="ru-RU" sz="1200" dirty="0" err="1" smtClean="0">
                          <a:effectLst/>
                        </a:rPr>
                        <a:t>secq</a:t>
                      </a:r>
                      <a:r>
                        <a:rPr lang="ru-RU" sz="1200" dirty="0" smtClean="0">
                          <a:effectLst/>
                        </a:rPr>
                        <a:t> і </a:t>
                      </a:r>
                      <a:r>
                        <a:rPr lang="ru-RU" sz="1200" dirty="0" err="1" smtClean="0">
                          <a:effectLst/>
                        </a:rPr>
                        <a:t>значеннями</a:t>
                      </a:r>
                      <a:r>
                        <a:rPr lang="ru-RU" sz="1200" dirty="0" smtClean="0">
                          <a:effectLst/>
                        </a:rPr>
                        <a:t>, </a:t>
                      </a:r>
                      <a:r>
                        <a:rPr lang="ru-RU" sz="1200" dirty="0" err="1" smtClean="0">
                          <a:effectLst/>
                        </a:rPr>
                        <a:t>рівними</a:t>
                      </a:r>
                      <a:r>
                        <a:rPr lang="ru-RU" sz="1200" dirty="0" smtClean="0">
                          <a:effectLst/>
                        </a:rPr>
                        <a:t> v (за </a:t>
                      </a:r>
                      <a:r>
                        <a:rPr lang="ru-RU" sz="1200" dirty="0" err="1" smtClean="0">
                          <a:effectLst/>
                        </a:rPr>
                        <a:t>замовчуванням</a:t>
                      </a:r>
                      <a:r>
                        <a:rPr lang="ru-RU" sz="1200" dirty="0" smtClean="0">
                          <a:effectLst/>
                        </a:rPr>
                        <a:t> - </a:t>
                      </a:r>
                      <a:r>
                        <a:rPr lang="ru-RU" sz="1200" dirty="0" err="1" smtClean="0">
                          <a:effectLst/>
                        </a:rPr>
                        <a:t>None</a:t>
                      </a:r>
                      <a:r>
                        <a:rPr lang="ru-RU" sz="1200" smtClean="0">
                          <a:effectLst/>
                        </a:rPr>
                        <a:t>).</a:t>
                      </a:r>
                      <a:endParaRPr lang="uk-UA" sz="1200" dirty="0" smtClean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get(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5" tooltip="Python dictionary get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5" tooltip="Python dictionary get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dictionary get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the value of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. 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doesnot</a:t>
                      </a:r>
                      <a:r>
                        <a:rPr lang="en-US" sz="1200" dirty="0">
                          <a:effectLst/>
                        </a:rPr>
                        <a:t> exit, return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(defaults to None).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6" tooltip="Python dictionary items()"/>
                        </a:rPr>
                        <a:t>items()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items (key, value).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7" tooltip="Python dictionary keys()"/>
                        </a:rPr>
                        <a:t>keys()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keys.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pop(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8" tooltip="Python dictionary pop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8" tooltip="Python dictionary pop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dictionary pop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Remove the item with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and return its value or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not found. 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is not provided and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not found, raises </a:t>
                      </a:r>
                      <a:r>
                        <a:rPr lang="en-US" sz="1200" dirty="0" err="1">
                          <a:effectLst/>
                        </a:rPr>
                        <a:t>KeyError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9" tooltip="Python dictionary popitem()"/>
                        </a:rPr>
                        <a:t>popitem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9" tooltip="Python dictionary popitem()"/>
                        </a:rPr>
                        <a:t>()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Remove and return an </a:t>
                      </a:r>
                      <a:r>
                        <a:rPr lang="en-US" sz="1200" dirty="0" err="1">
                          <a:effectLst/>
                        </a:rPr>
                        <a:t>arbitary</a:t>
                      </a:r>
                      <a:r>
                        <a:rPr lang="en-US" sz="1200" dirty="0">
                          <a:effectLst/>
                        </a:rPr>
                        <a:t> item (key, value). Raises </a:t>
                      </a:r>
                      <a:r>
                        <a:rPr lang="en-US" sz="1200" dirty="0" err="1">
                          <a:effectLst/>
                        </a:rPr>
                        <a:t>KeyError</a:t>
                      </a:r>
                      <a:r>
                        <a:rPr lang="en-US" sz="1200" dirty="0">
                          <a:effectLst/>
                        </a:rPr>
                        <a:t> if the dictionary is empty.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8007">
                <a:tc>
                  <a:txBody>
                    <a:bodyPr/>
                    <a:lstStyle/>
                    <a:p>
                      <a:r>
                        <a:rPr lang="en-US" sz="1200" u="none" strike="noStrike" dirty="0" err="1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setdefault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0" tooltip="Python dictionary setdefault()"/>
                        </a:rPr>
                        <a:t>key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[,</a:t>
                      </a:r>
                      <a:r>
                        <a:rPr lang="en-US" sz="1200" b="0" i="0" u="none" strike="noStrike" dirty="0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0" tooltip="Python dictionary setdefault()"/>
                        </a:rPr>
                        <a:t>d</a:t>
                      </a:r>
                      <a:r>
                        <a:rPr lang="en-US" sz="12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dictionary setdefault()"/>
                        </a:rPr>
                        <a:t>])</a:t>
                      </a:r>
                      <a:endParaRPr lang="en-US" sz="1200" dirty="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is in the dictionary, return its value. If not, insert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key</a:t>
                      </a:r>
                      <a:r>
                        <a:rPr lang="en-US" sz="1200" dirty="0">
                          <a:effectLst/>
                        </a:rPr>
                        <a:t> with a value of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and return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d</a:t>
                      </a:r>
                      <a:r>
                        <a:rPr lang="en-US" sz="1200" dirty="0">
                          <a:effectLst/>
                        </a:rPr>
                        <a:t> (defaults to None).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229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1" tooltip="Python dictionary update()"/>
                        </a:rPr>
                        <a:t>update([</a:t>
                      </a:r>
                      <a:r>
                        <a:rPr lang="en-US" sz="1200" b="0" i="0" u="none" strike="noStrike">
                          <a:solidFill>
                            <a:srgbClr val="2B6DAD"/>
                          </a:solidFill>
                          <a:effectLst/>
                          <a:latin typeface="Menlo"/>
                          <a:hlinkClick r:id="rId11" tooltip="Python dictionary update()"/>
                        </a:rPr>
                        <a:t>other</a:t>
                      </a:r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1" tooltip="Python dictionary update()"/>
                        </a:rPr>
                        <a:t>])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Update the dictionary with the key/value pairs from </a:t>
                      </a:r>
                      <a:r>
                        <a:rPr lang="en-US" sz="1200" b="0" i="0" dirty="0">
                          <a:effectLst/>
                          <a:latin typeface="Menlo"/>
                        </a:rPr>
                        <a:t>other</a:t>
                      </a:r>
                      <a:r>
                        <a:rPr lang="en-US" sz="1200" dirty="0">
                          <a:effectLst/>
                        </a:rPr>
                        <a:t>, overwriting existing keys.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451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2B6DAD"/>
                          </a:solidFill>
                          <a:effectLst/>
                          <a:hlinkClick r:id="rId12" tooltip="Python dictionary values()"/>
                        </a:rPr>
                        <a:t>values()</a:t>
                      </a:r>
                      <a:endParaRPr lang="en-US" sz="1200">
                        <a:effectLst/>
                      </a:endParaRP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Return a new view of the dictionary's values</a:t>
                      </a:r>
                    </a:p>
                  </a:txBody>
                  <a:tcPr marL="43776" marR="35021" marT="43776" marB="3939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3047" y="1058122"/>
            <a:ext cx="2480154" cy="1447083"/>
          </a:xfrm>
        </p:spPr>
        <p:txBody>
          <a:bodyPr/>
          <a:lstStyle/>
          <a:p>
            <a:r>
              <a:rPr lang="en-US" sz="3200" dirty="0"/>
              <a:t>Python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 </a:t>
            </a:r>
            <a:r>
              <a:rPr lang="en-US" sz="3200" dirty="0" smtClean="0"/>
              <a:t>Dictionary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    </a:t>
            </a:r>
            <a:r>
              <a:rPr lang="en-US" sz="3200" dirty="0" smtClean="0"/>
              <a:t>Methods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1676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with Dictionary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</p:nvPr>
        </p:nvGraphicFramePr>
        <p:xfrm>
          <a:off x="412750" y="2503964"/>
          <a:ext cx="11352212" cy="3413760"/>
        </p:xfrm>
        <a:graphic>
          <a:graphicData uri="http://schemas.openxmlformats.org/drawingml/2006/table">
            <a:tbl>
              <a:tblPr/>
              <a:tblGrid>
                <a:gridCol w="567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effectLst/>
                        </a:rPr>
                        <a:t>Function</a:t>
                      </a:r>
                    </a:p>
                  </a:txBody>
                  <a:tcPr marL="76200" marR="60960" marT="114300" marB="1066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Description</a:t>
                      </a:r>
                    </a:p>
                  </a:txBody>
                  <a:tcPr marL="76200" marR="60960" marT="114300" marB="1066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2B6DAD"/>
                          </a:solidFill>
                          <a:effectLst/>
                          <a:hlinkClick r:id="rId2" tooltip="Python all()"/>
                        </a:rPr>
                        <a:t>all()</a:t>
                      </a:r>
                      <a:endParaRPr lang="en-US" sz="180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Return True if all keys of the dictionary are true (or if the dictionary is empty).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rgbClr val="2B6DAD"/>
                          </a:solidFill>
                          <a:effectLst/>
                          <a:hlinkClick r:id="rId3" tooltip="Python any()"/>
                        </a:rPr>
                        <a:t>any()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Return True if any key of the dictionary is true. If the dictionary is empty, return False.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2B6DAD"/>
                          </a:solidFill>
                          <a:effectLst/>
                          <a:hlinkClick r:id="rId4" tooltip="Python len()"/>
                        </a:rPr>
                        <a:t>len()</a:t>
                      </a:r>
                      <a:endParaRPr lang="en-US" sz="180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Return the length (the number of items) in the dictionary.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cmp()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Compares items of two dictionaries.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2B6DAD"/>
                          </a:solidFill>
                          <a:effectLst/>
                          <a:hlinkClick r:id="rId5" tooltip="Python sorted()"/>
                        </a:rPr>
                        <a:t>sorted()</a:t>
                      </a:r>
                      <a:endParaRPr lang="en-US" sz="180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Return a new sorted list of keys in the dictionary.</a:t>
                      </a: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7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Dictionary Comprehension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11352277" cy="11980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Dictionary comprehension </a:t>
            </a:r>
            <a:r>
              <a:rPr lang="en-US" dirty="0"/>
              <a:t>consists of an expression pair </a:t>
            </a:r>
            <a:r>
              <a:rPr lang="en-US" b="1" dirty="0"/>
              <a:t>(key: value) </a:t>
            </a:r>
            <a:r>
              <a:rPr lang="en-US" dirty="0"/>
              <a:t>followed by for statement inside </a:t>
            </a:r>
            <a:r>
              <a:rPr lang="en-US" b="1" dirty="0"/>
              <a:t>curly braces </a:t>
            </a:r>
            <a:r>
              <a:rPr lang="en-US" b="1" dirty="0" smtClean="0"/>
              <a:t>{}</a:t>
            </a:r>
            <a:endParaRPr lang="uk-UA" b="1" dirty="0"/>
          </a:p>
        </p:txBody>
      </p:sp>
      <p:sp>
        <p:nvSpPr>
          <p:cNvPr id="4" name="Rectangle 3"/>
          <p:cNvSpPr/>
          <p:nvPr/>
        </p:nvSpPr>
        <p:spPr>
          <a:xfrm>
            <a:off x="412200" y="3355217"/>
            <a:ext cx="60960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squares = {x: x*x for x in range(6</a:t>
            </a:r>
            <a:r>
              <a:rPr lang="en-US" dirty="0" smtClean="0"/>
              <a:t>)}</a:t>
            </a:r>
          </a:p>
          <a:p>
            <a:r>
              <a:rPr lang="en-US" dirty="0"/>
              <a:t>print(squares)</a:t>
            </a:r>
            <a:endParaRPr lang="uk-UA" dirty="0"/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/>
              <a:t>Output: {0: 0, 1: 1, 2: 4, 3: 9, 4: 16, 5: 25</a:t>
            </a:r>
            <a:r>
              <a:rPr lang="en-US" dirty="0" smtClean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860147" y="3493714"/>
            <a:ext cx="3768436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squares = {}</a:t>
            </a:r>
          </a:p>
          <a:p>
            <a:r>
              <a:rPr lang="en-US" dirty="0"/>
              <a:t>for x in range(6):</a:t>
            </a:r>
          </a:p>
          <a:p>
            <a:r>
              <a:rPr lang="en-US" dirty="0"/>
              <a:t>   squares[x] = x*x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6745446" y="3742943"/>
            <a:ext cx="877455" cy="4248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2200" y="5283013"/>
            <a:ext cx="60960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err="1"/>
              <a:t>odd_squares</a:t>
            </a:r>
            <a:r>
              <a:rPr lang="en-US" dirty="0"/>
              <a:t> = </a:t>
            </a:r>
            <a:r>
              <a:rPr lang="en-US" b="1" dirty="0"/>
              <a:t>{</a:t>
            </a:r>
            <a:r>
              <a:rPr lang="en-US" dirty="0"/>
              <a:t>x</a:t>
            </a:r>
            <a:r>
              <a:rPr lang="en-US" b="1" dirty="0"/>
              <a:t>:</a:t>
            </a:r>
            <a:r>
              <a:rPr lang="en-US" dirty="0"/>
              <a:t> x*x for x in range(11) </a:t>
            </a:r>
            <a:r>
              <a:rPr lang="en-US" b="1" dirty="0"/>
              <a:t>if</a:t>
            </a:r>
            <a:r>
              <a:rPr lang="en-US" dirty="0"/>
              <a:t> x%2 == 1</a:t>
            </a:r>
            <a:r>
              <a:rPr lang="en-US" b="1" dirty="0" smtClean="0"/>
              <a:t>}</a:t>
            </a:r>
          </a:p>
          <a:p>
            <a:r>
              <a:rPr lang="en-US" dirty="0"/>
              <a:t>print(</a:t>
            </a:r>
            <a:r>
              <a:rPr lang="en-US" dirty="0" err="1"/>
              <a:t>odd_squares</a:t>
            </a:r>
            <a:r>
              <a:rPr lang="en-US" dirty="0"/>
              <a:t>)</a:t>
            </a:r>
            <a:endParaRPr lang="uk-UA" dirty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/>
              <a:t>Output: {1: 1, 3: 9, 5: 25, 7: 49, 9: 81</a:t>
            </a:r>
            <a:r>
              <a:rPr lang="en-US" dirty="0" smtClean="0"/>
              <a:t>}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329072" y="48165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If</a:t>
            </a:r>
            <a:r>
              <a:rPr lang="en-US" dirty="0" smtClean="0"/>
              <a:t> statement in comprehension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589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a Dictionary</a:t>
            </a:r>
            <a:endParaRPr lang="uk-UA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1733" y="1811916"/>
            <a:ext cx="11203336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= {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'name'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'Vasyl'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'surname'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'Bilan'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'id'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'task'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'run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application'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d:</a:t>
            </a:r>
            <a:b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uk-UA" altLang="uk-UA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= {}"</a:t>
            </a:r>
            <a:r>
              <a:rPr lang="uk-UA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.format</a:t>
            </a: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d[</a:t>
            </a:r>
            <a:r>
              <a:rPr lang="uk-UA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uk-UA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"{} = {} ."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uk-UA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d.keys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{} = {}"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d[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en-US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uk-UA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d.values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{} = {}"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uk-UA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uk-UA" altLang="uk-UA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84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 Methods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</p:nvPr>
        </p:nvGraphicFramePr>
        <p:xfrm>
          <a:off x="731346" y="2034307"/>
          <a:ext cx="10715020" cy="4353074"/>
        </p:xfrm>
        <a:graphic>
          <a:graphicData uri="http://schemas.openxmlformats.org/drawingml/2006/table">
            <a:tbl>
              <a:tblPr/>
              <a:tblGrid>
                <a:gridCol w="1071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2" tooltip="Python List append()"/>
                        </a:rPr>
                        <a:t>append()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2" tooltip="Python List append()"/>
                        </a:rPr>
                        <a:t> - Add an element to the end of the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3" tooltip="Python List extend()"/>
                        </a:rPr>
                        <a:t>extend()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3" tooltip="Python List extend()"/>
                        </a:rPr>
                        <a:t> - Add all elements of a list to the another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4" tooltip="Python List index()"/>
                        </a:rPr>
                        <a:t>insert()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4" tooltip="Python List index()"/>
                        </a:rPr>
                        <a:t> - Insert an item at the defined index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5" tooltip="Python List remove()"/>
                        </a:rPr>
                        <a:t>remove()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5" tooltip="Python List remove()"/>
                        </a:rPr>
                        <a:t> - Removes an item from the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6" tooltip="Python List pop()"/>
                        </a:rPr>
                        <a:t>pop()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6" tooltip="Python List pop()"/>
                        </a:rPr>
                        <a:t> - Removes and returns an element at the given index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7" tooltip="Python List clear()"/>
                        </a:rPr>
                        <a:t>clear()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7" tooltip="Python List clear()"/>
                        </a:rPr>
                        <a:t> - Removes all items from the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8" tooltip="Python List index()"/>
                        </a:rPr>
                        <a:t>index()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8" tooltip="Python List index()"/>
                        </a:rPr>
                        <a:t> - Returns the index of the first matched item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9" tooltip="Python List count()"/>
                        </a:rPr>
                        <a:t>count()</a:t>
                      </a:r>
                      <a:r>
                        <a:rPr lang="en-US" sz="1700" u="none" strike="noStrike" dirty="0">
                          <a:solidFill>
                            <a:srgbClr val="4169E1"/>
                          </a:solidFill>
                          <a:effectLst/>
                          <a:hlinkClick r:id="rId9" tooltip="Python List count()"/>
                        </a:rPr>
                        <a:t> - Returns the count of number of items passed as an argument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10" tooltip="Python List sort()"/>
                        </a:rPr>
                        <a:t>sort()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10" tooltip="Python List sort()"/>
                        </a:rPr>
                        <a:t> - Sort items in a list in ascending order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11" tooltip="Python List reverse()"/>
                        </a:rPr>
                        <a:t>reverse()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11" tooltip="Python List reverse()"/>
                        </a:rPr>
                        <a:t> - Reverse the order of items in the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700" b="1" u="none" strike="noStrike" dirty="0">
                          <a:solidFill>
                            <a:srgbClr val="555555"/>
                          </a:solidFill>
                          <a:effectLst/>
                          <a:hlinkClick r:id="rId12" tooltip="Python List copy()"/>
                        </a:rPr>
                        <a:t>copy()</a:t>
                      </a:r>
                      <a:r>
                        <a:rPr lang="en-US" sz="1700" u="none" strike="noStrike" dirty="0">
                          <a:solidFill>
                            <a:srgbClr val="2B6DAD"/>
                          </a:solidFill>
                          <a:effectLst/>
                          <a:hlinkClick r:id="rId12" tooltip="Python List copy()"/>
                        </a:rPr>
                        <a:t> - Returns a shallow copy of the list</a:t>
                      </a:r>
                      <a:endParaRPr lang="en-US" sz="1700" dirty="0">
                        <a:effectLst/>
                      </a:endParaRPr>
                    </a:p>
                  </a:txBody>
                  <a:tcPr marL="71923" marR="57538" marT="71923" marB="64731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1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 </a:t>
            </a:r>
            <a:r>
              <a:rPr lang="en-US" dirty="0" smtClean="0"/>
              <a:t>Methods</a:t>
            </a:r>
            <a:endParaRPr lang="uk-UA" dirty="0"/>
          </a:p>
        </p:txBody>
      </p:sp>
      <p:pic>
        <p:nvPicPr>
          <p:cNvPr id="1026" name="Picture 2" descr="C:\Users\LoVe\Desktop\List_Comprehention\7.jpg"/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1" y="2542783"/>
            <a:ext cx="4723952" cy="232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Ve\Desktop\List_Comprehention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11" y="2728785"/>
            <a:ext cx="5616944" cy="36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3670" y="2044966"/>
            <a:ext cx="3118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Add </a:t>
            </a:r>
            <a:r>
              <a:rPr lang="en-US" sz="1600" b="1" dirty="0"/>
              <a:t>one item to the list</a:t>
            </a:r>
            <a:endParaRPr lang="uk-UA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811" y="2217818"/>
            <a:ext cx="459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Extend list to more than one item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17010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2460795668"/>
              </p:ext>
            </p:extLst>
          </p:nvPr>
        </p:nvGraphicFramePr>
        <p:xfrm>
          <a:off x="2104373" y="1177449"/>
          <a:ext cx="7503089" cy="5674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1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0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100" dirty="0">
                          <a:effectLst/>
                        </a:rPr>
                        <a:t>Метод</a:t>
                      </a:r>
                      <a:endParaRPr lang="uk-UA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0029" marR="120029" marT="7502" marB="75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100">
                          <a:effectLst/>
                        </a:rPr>
                        <a:t>Що робить</a:t>
                      </a:r>
                      <a:endParaRPr lang="uk-UA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20029" marR="120029" marT="7502" marB="75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list.append</a:t>
                      </a:r>
                      <a:r>
                        <a:rPr lang="uk-UA" sz="1400" dirty="0">
                          <a:effectLst/>
                        </a:rPr>
                        <a:t>(x)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Добавляє елемент в кінець списку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3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list.extend</a:t>
                      </a:r>
                      <a:r>
                        <a:rPr lang="uk-UA" sz="1400" dirty="0">
                          <a:effectLst/>
                        </a:rPr>
                        <a:t>(L)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Разширює</a:t>
                      </a:r>
                      <a:r>
                        <a:rPr lang="uk-UA" sz="1400" dirty="0">
                          <a:effectLst/>
                        </a:rPr>
                        <a:t> список </a:t>
                      </a:r>
                      <a:r>
                        <a:rPr lang="uk-UA" sz="1400" dirty="0" err="1">
                          <a:effectLst/>
                        </a:rPr>
                        <a:t>list</a:t>
                      </a:r>
                      <a:r>
                        <a:rPr lang="uk-UA" sz="1400" dirty="0">
                          <a:effectLst/>
                        </a:rPr>
                        <a:t>, добавляє в кінець всі елементи списку L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list.insert</a:t>
                      </a:r>
                      <a:r>
                        <a:rPr lang="uk-UA" sz="1400" dirty="0">
                          <a:effectLst/>
                        </a:rPr>
                        <a:t>(i, x)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Вставляє на місце i-</a:t>
                      </a:r>
                      <a:r>
                        <a:rPr lang="uk-UA" sz="1400" dirty="0" err="1">
                          <a:effectLst/>
                        </a:rPr>
                        <a:t>го</a:t>
                      </a:r>
                      <a:r>
                        <a:rPr lang="uk-UA" sz="1400" dirty="0">
                          <a:effectLst/>
                        </a:rPr>
                        <a:t> елемента значення x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9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list.remove</a:t>
                      </a:r>
                      <a:r>
                        <a:rPr lang="uk-UA" sz="1400" dirty="0">
                          <a:effectLst/>
                        </a:rPr>
                        <a:t>(x)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Видаляє перший елемент в списку, який має значення x. </a:t>
                      </a:r>
                      <a:r>
                        <a:rPr lang="uk-UA" sz="1400" dirty="0" err="1">
                          <a:effectLst/>
                        </a:rPr>
                        <a:t>ValueError</a:t>
                      </a:r>
                      <a:r>
                        <a:rPr lang="uk-UA" sz="1400" dirty="0">
                          <a:effectLst/>
                        </a:rPr>
                        <a:t>, якщо такого елемента не існує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3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 smtClean="0">
                          <a:effectLst/>
                        </a:rPr>
                        <a:t>list.pop</a:t>
                      </a:r>
                      <a:r>
                        <a:rPr lang="uk-UA" sz="1400" dirty="0" smtClean="0">
                          <a:effectLst/>
                        </a:rPr>
                        <a:t>(i)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Видаляє i-</a:t>
                      </a:r>
                      <a:r>
                        <a:rPr lang="uk-UA" sz="1400" dirty="0" err="1">
                          <a:effectLst/>
                        </a:rPr>
                        <a:t>ий</a:t>
                      </a:r>
                      <a:r>
                        <a:rPr lang="uk-UA" sz="1400" dirty="0">
                          <a:effectLst/>
                        </a:rPr>
                        <a:t> елемент і повертає його. Якщо індекс не вказаний, то видаляє останній елемент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99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list.index</a:t>
                      </a:r>
                      <a:r>
                        <a:rPr lang="uk-UA" sz="1400" dirty="0">
                          <a:effectLst/>
                        </a:rPr>
                        <a:t>(x, [</a:t>
                      </a:r>
                      <a:r>
                        <a:rPr lang="uk-UA" sz="1400" dirty="0" err="1">
                          <a:effectLst/>
                        </a:rPr>
                        <a:t>start</a:t>
                      </a:r>
                      <a:r>
                        <a:rPr lang="uk-UA" sz="1400" dirty="0">
                          <a:effectLst/>
                        </a:rPr>
                        <a:t> [, </a:t>
                      </a:r>
                      <a:r>
                        <a:rPr lang="uk-UA" sz="1400" dirty="0" err="1">
                          <a:effectLst/>
                        </a:rPr>
                        <a:t>end</a:t>
                      </a:r>
                      <a:r>
                        <a:rPr lang="uk-UA" sz="1400" dirty="0">
                          <a:effectLst/>
                        </a:rPr>
                        <a:t>]])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Повертає розміщення першого елемента зі значенням x (при цьому пошук ведеться від </a:t>
                      </a:r>
                      <a:r>
                        <a:rPr lang="uk-UA" sz="1400" dirty="0" err="1">
                          <a:effectLst/>
                        </a:rPr>
                        <a:t>start</a:t>
                      </a:r>
                      <a:r>
                        <a:rPr lang="uk-UA" sz="1400" dirty="0">
                          <a:effectLst/>
                        </a:rPr>
                        <a:t> до </a:t>
                      </a:r>
                      <a:r>
                        <a:rPr lang="uk-UA" sz="1400" dirty="0" err="1">
                          <a:effectLst/>
                        </a:rPr>
                        <a:t>end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list.count</a:t>
                      </a:r>
                      <a:r>
                        <a:rPr lang="uk-UA" sz="1400" dirty="0">
                          <a:effectLst/>
                        </a:rPr>
                        <a:t>(x)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Повертає кількість елементів із значенням x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3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list.sort</a:t>
                      </a:r>
                      <a:r>
                        <a:rPr lang="uk-UA" sz="1400" dirty="0">
                          <a:effectLst/>
                        </a:rPr>
                        <a:t>([</a:t>
                      </a:r>
                      <a:r>
                        <a:rPr lang="uk-UA" sz="1400" dirty="0" err="1" smtClean="0">
                          <a:effectLst/>
                        </a:rPr>
                        <a:t>key</a:t>
                      </a:r>
                      <a:r>
                        <a:rPr lang="uk-UA" sz="1400" smtClean="0">
                          <a:effectLst/>
                        </a:rPr>
                        <a:t>=функція</a:t>
                      </a:r>
                      <a:r>
                        <a:rPr lang="uk-UA" sz="1400" dirty="0">
                          <a:effectLst/>
                        </a:rPr>
                        <a:t>])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Сортує список на основі функції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list.reverse</a:t>
                      </a:r>
                      <a:r>
                        <a:rPr lang="uk-UA" sz="1400" dirty="0">
                          <a:effectLst/>
                        </a:rPr>
                        <a:t>()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smtClean="0">
                          <a:effectLst/>
                        </a:rPr>
                        <a:t>Розвертає </a:t>
                      </a:r>
                      <a:r>
                        <a:rPr lang="uk-UA" sz="1400" dirty="0">
                          <a:effectLst/>
                        </a:rPr>
                        <a:t>список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list.copy()</a:t>
                      </a:r>
                      <a:endParaRPr lang="uk-UA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Поверхнева копія списку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 err="1">
                          <a:effectLst/>
                        </a:rPr>
                        <a:t>list.clear</a:t>
                      </a:r>
                      <a:r>
                        <a:rPr lang="uk-UA" sz="1400" dirty="0">
                          <a:effectLst/>
                        </a:rPr>
                        <a:t>()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Очищає список</a:t>
                      </a:r>
                      <a:endParaRPr lang="uk-UA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14" marR="60014" marT="60014" marB="6001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5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with List</a:t>
            </a:r>
            <a:endParaRPr lang="uk-U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43566"/>
              </p:ext>
            </p:extLst>
          </p:nvPr>
        </p:nvGraphicFramePr>
        <p:xfrm>
          <a:off x="579581" y="1885760"/>
          <a:ext cx="9208222" cy="4436578"/>
        </p:xfrm>
        <a:graphic>
          <a:graphicData uri="http://schemas.openxmlformats.org/drawingml/2006/table">
            <a:tbl>
              <a:tblPr/>
              <a:tblGrid>
                <a:gridCol w="460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57"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effectLst/>
                        </a:rPr>
                        <a:t>Function</a:t>
                      </a:r>
                    </a:p>
                  </a:txBody>
                  <a:tcPr marL="61809" marR="49447" marT="92713" marB="8653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effectLst/>
                        </a:rPr>
                        <a:t>Description</a:t>
                      </a:r>
                    </a:p>
                  </a:txBody>
                  <a:tcPr marL="61809" marR="49447" marT="92713" marB="8653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2" tooltip="Python all()"/>
                        </a:rPr>
                        <a:t>all()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True if all elements of the list are true (or if the list is empty).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3" tooltip="Python any()"/>
                        </a:rPr>
                        <a:t>any()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True if any element of the list is true. If the list is empty, return False.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4" tooltip="Python enumerate()"/>
                        </a:rPr>
                        <a:t>enumerate()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an enumerate object. It contains the index and value of all the items of list as a tuple.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5" tooltip="Python len()"/>
                        </a:rPr>
                        <a:t>len()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the length (the number of items) in the list.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6" tooltip="Python list()"/>
                        </a:rPr>
                        <a:t>list()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Convert an iterable (tuple, string, set, dictionary) to a list.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7" tooltip="Python max()"/>
                        </a:rPr>
                        <a:t>max()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the largest item in the list.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8" tooltip="Python min()"/>
                        </a:rPr>
                        <a:t>min()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the smallest item in the list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9" tooltip="Python sorted()"/>
                        </a:rPr>
                        <a:t>sorted()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Return a new sorted list (does not sort the list itself).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10" tooltip="Python sum()"/>
                        </a:rPr>
                        <a:t>sum()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Return the sum of all elements in the list.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19" y="995493"/>
            <a:ext cx="2193211" cy="1522238"/>
          </a:xfrm>
        </p:spPr>
        <p:txBody>
          <a:bodyPr/>
          <a:lstStyle/>
          <a:p>
            <a:r>
              <a:rPr lang="en-US" sz="3200" dirty="0"/>
              <a:t>Built-in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</a:t>
            </a:r>
            <a:r>
              <a:rPr lang="en-US" sz="3200" dirty="0" smtClean="0"/>
              <a:t>Functions </a:t>
            </a:r>
            <a:r>
              <a:rPr lang="uk-UA" sz="3200" dirty="0" smtClean="0"/>
              <a:t/>
            </a:r>
            <a:br>
              <a:rPr lang="uk-UA" sz="3200" dirty="0" smtClean="0"/>
            </a:br>
            <a:r>
              <a:rPr lang="uk-UA" sz="3200" dirty="0" smtClean="0"/>
              <a:t>    </a:t>
            </a:r>
            <a:r>
              <a:rPr lang="en-US" sz="3200" dirty="0" smtClean="0"/>
              <a:t>with </a:t>
            </a:r>
            <a:r>
              <a:rPr lang="en-US" sz="3200" dirty="0"/>
              <a:t>List</a:t>
            </a:r>
            <a:endParaRPr lang="uk-UA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9250"/>
              </p:ext>
            </p:extLst>
          </p:nvPr>
        </p:nvGraphicFramePr>
        <p:xfrm>
          <a:off x="2608798" y="1146724"/>
          <a:ext cx="9208222" cy="5350978"/>
        </p:xfrm>
        <a:graphic>
          <a:graphicData uri="http://schemas.openxmlformats.org/drawingml/2006/table">
            <a:tbl>
              <a:tblPr/>
              <a:tblGrid>
                <a:gridCol w="460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57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effectLst/>
                        </a:rPr>
                        <a:t>Function</a:t>
                      </a:r>
                    </a:p>
                  </a:txBody>
                  <a:tcPr marL="61809" marR="49447" marT="92713" marB="8653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effectLst/>
                        </a:rPr>
                        <a:t>Description</a:t>
                      </a:r>
                    </a:p>
                  </a:txBody>
                  <a:tcPr marL="61809" marR="49447" marT="92713" marB="86532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3" tooltip="Python all()"/>
                        </a:rPr>
                        <a:t>all(</a:t>
                      </a:r>
                      <a:r>
                        <a:rPr lang="uk-UA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3" tooltip="Python all()"/>
                        </a:rPr>
                        <a:t>послідовність</a:t>
                      </a:r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3" tooltip="Python all()"/>
                        </a:rPr>
                        <a:t>)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</a:t>
                      </a:r>
                      <a:r>
                        <a:rPr lang="en-US" sz="1500" dirty="0" smtClean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True </a:t>
                      </a:r>
                      <a:r>
                        <a:rPr lang="uk-UA" sz="1500" dirty="0" smtClean="0">
                          <a:effectLst/>
                        </a:rPr>
                        <a:t>якщо всі елементи списку є істинні </a:t>
                      </a:r>
                      <a:r>
                        <a:rPr lang="en-US" sz="1500" dirty="0" smtClean="0">
                          <a:effectLst/>
                        </a:rPr>
                        <a:t>(</a:t>
                      </a:r>
                      <a:r>
                        <a:rPr lang="uk-UA" sz="1500" dirty="0" smtClean="0">
                          <a:effectLst/>
                        </a:rPr>
                        <a:t>чи якщо список порожній</a:t>
                      </a:r>
                      <a:r>
                        <a:rPr lang="en-US" sz="1500" dirty="0" smtClean="0">
                          <a:effectLst/>
                        </a:rPr>
                        <a:t>).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4" tooltip="Python any()"/>
                        </a:rPr>
                        <a:t>any(</a:t>
                      </a:r>
                      <a:r>
                        <a:rPr lang="uk-UA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3" tooltip="Python all()"/>
                        </a:rPr>
                        <a:t>послідовність</a:t>
                      </a:r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4" tooltip="Python any()"/>
                        </a:rPr>
                        <a:t>)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500" dirty="0" smtClean="0">
                          <a:effectLst/>
                        </a:rPr>
                        <a:t>Повертає</a:t>
                      </a:r>
                      <a:r>
                        <a:rPr lang="en-US" sz="1500" dirty="0" smtClean="0">
                          <a:effectLst/>
                        </a:rPr>
                        <a:t> True </a:t>
                      </a:r>
                      <a:r>
                        <a:rPr lang="uk-UA" sz="1500" dirty="0" smtClean="0">
                          <a:effectLst/>
                        </a:rPr>
                        <a:t>якщо хоча б один елемент списку є істинний. Якщо список порожній,</a:t>
                      </a:r>
                      <a:r>
                        <a:rPr lang="uk-UA" sz="1500" baseline="0" dirty="0" smtClean="0">
                          <a:effectLst/>
                        </a:rPr>
                        <a:t> повертає </a:t>
                      </a:r>
                      <a:r>
                        <a:rPr lang="en-US" sz="1500" baseline="0" dirty="0" smtClean="0">
                          <a:effectLst/>
                        </a:rPr>
                        <a:t>False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5" tooltip="Python enumerate()"/>
                        </a:rPr>
                        <a:t>enumerate(</a:t>
                      </a:r>
                      <a:r>
                        <a:rPr lang="en-US" sz="1500" u="none" strike="noStrike" dirty="0" err="1" smtClean="0">
                          <a:solidFill>
                            <a:srgbClr val="2B6DAD"/>
                          </a:solidFill>
                          <a:effectLst/>
                          <a:hlinkClick r:id="rId5" tooltip="Python enumerate()"/>
                        </a:rPr>
                        <a:t>iterable</a:t>
                      </a:r>
                      <a:r>
                        <a:rPr lang="en-US" sz="1500" u="none" strike="noStrike" dirty="0" smtClean="0">
                          <a:solidFill>
                            <a:srgbClr val="2B6DAD"/>
                          </a:solidFill>
                          <a:effectLst/>
                          <a:hlinkClick r:id="rId5" tooltip="Python enumerate()"/>
                        </a:rPr>
                        <a:t>, start=0)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</a:t>
                      </a:r>
                      <a:r>
                        <a:rPr lang="uk-UA" sz="1500" baseline="0" dirty="0" smtClean="0">
                          <a:effectLst/>
                        </a:rPr>
                        <a:t> </a:t>
                      </a:r>
                      <a:r>
                        <a:rPr lang="uk-UA" sz="1500" baseline="0" dirty="0" err="1" smtClean="0">
                          <a:effectLst/>
                        </a:rPr>
                        <a:t>ітератор</a:t>
                      </a:r>
                      <a:r>
                        <a:rPr lang="en-US" sz="1500" baseline="0" dirty="0" smtClean="0">
                          <a:effectLst/>
                        </a:rPr>
                        <a:t> (</a:t>
                      </a:r>
                      <a:r>
                        <a:rPr lang="uk-UA" sz="1500" baseline="0" dirty="0" smtClean="0">
                          <a:effectLst/>
                        </a:rPr>
                        <a:t>список кортежів попарних елементів, де перший елемент це номер, а другий це елемент нумерованого списку</a:t>
                      </a:r>
                      <a:r>
                        <a:rPr lang="en-US" sz="1500" baseline="0" dirty="0" smtClean="0">
                          <a:effectLst/>
                        </a:rPr>
                        <a:t>)</a:t>
                      </a:r>
                      <a:r>
                        <a:rPr lang="uk-UA" sz="1500" baseline="0" dirty="0" smtClean="0">
                          <a:effectLst/>
                        </a:rPr>
                        <a:t> Другим аргументом функції ми можемо  вказати з якого числа почати нумерацію, по замовчуванню це 0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 dirty="0" err="1">
                          <a:solidFill>
                            <a:srgbClr val="2B6DAD"/>
                          </a:solidFill>
                          <a:effectLst/>
                          <a:hlinkClick r:id="rId6" tooltip="Python len()"/>
                        </a:rPr>
                        <a:t>len</a:t>
                      </a:r>
                      <a:r>
                        <a:rPr lang="en-US" sz="1500" u="none" strike="noStrike" dirty="0">
                          <a:solidFill>
                            <a:srgbClr val="2B6DAD"/>
                          </a:solidFill>
                          <a:effectLst/>
                          <a:hlinkClick r:id="rId6" tooltip="Python len()"/>
                        </a:rPr>
                        <a:t>()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 кількість елементів в вказаному списку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460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7" tooltip="Python list()"/>
                        </a:rPr>
                        <a:t>list()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Конвертує(перетворює) </a:t>
                      </a:r>
                      <a:r>
                        <a:rPr lang="uk-UA" sz="1500" dirty="0" err="1" smtClean="0">
                          <a:effectLst/>
                        </a:rPr>
                        <a:t>ітерабельний</a:t>
                      </a:r>
                      <a:r>
                        <a:rPr lang="en-US" sz="1500" dirty="0" smtClean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(tuple, string, set, dictionary) </a:t>
                      </a:r>
                      <a:r>
                        <a:rPr lang="uk-UA" sz="1500" dirty="0" smtClean="0">
                          <a:effectLst/>
                        </a:rPr>
                        <a:t>до списку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8" tooltip="Python max()"/>
                        </a:rPr>
                        <a:t>max()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 найбільший елемент в списку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9" tooltip="Python min()"/>
                        </a:rPr>
                        <a:t>min()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 найменший елемент в списку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10" tooltip="Python sorted()"/>
                        </a:rPr>
                        <a:t>sorted()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 новий відсортований список</a:t>
                      </a:r>
                      <a:r>
                        <a:rPr lang="en-US" sz="1500" dirty="0" smtClean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(does not sort the list itself).</a:t>
                      </a: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948">
                <a:tc>
                  <a:txBody>
                    <a:bodyPr/>
                    <a:lstStyle/>
                    <a:p>
                      <a:r>
                        <a:rPr lang="en-US" sz="1500" u="none" strike="noStrike">
                          <a:solidFill>
                            <a:srgbClr val="2B6DAD"/>
                          </a:solidFill>
                          <a:effectLst/>
                          <a:hlinkClick r:id="rId11" tooltip="Python sum()"/>
                        </a:rPr>
                        <a:t>sum()</a:t>
                      </a:r>
                      <a:endParaRPr lang="en-US" sz="150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500" dirty="0" smtClean="0">
                          <a:effectLst/>
                        </a:rPr>
                        <a:t>Повертає суму всіх елементів в</a:t>
                      </a:r>
                      <a:r>
                        <a:rPr lang="uk-UA" sz="1500" baseline="0" dirty="0" smtClean="0">
                          <a:effectLst/>
                        </a:rPr>
                        <a:t> списку</a:t>
                      </a:r>
                      <a:r>
                        <a:rPr lang="en-US" sz="1500" dirty="0" smtClean="0">
                          <a:effectLst/>
                        </a:rPr>
                        <a:t>.</a:t>
                      </a:r>
                      <a:endParaRPr lang="en-US" sz="1500" dirty="0">
                        <a:effectLst/>
                      </a:endParaRPr>
                    </a:p>
                  </a:txBody>
                  <a:tcPr marL="61809" marR="49447" marT="61809" marB="55628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656712644"/>
              </p:ext>
            </p:extLst>
          </p:nvPr>
        </p:nvGraphicFramePr>
        <p:xfrm>
          <a:off x="412202" y="1702540"/>
          <a:ext cx="11352212" cy="1412585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81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all(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4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returns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items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an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otherwise it returns False.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is empty, 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also returns True.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65500" y="4237591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True</a:t>
            </a:r>
            <a:endParaRPr lang="uk-UA" sz="1600" dirty="0"/>
          </a:p>
        </p:txBody>
      </p:sp>
      <p:sp>
        <p:nvSpPr>
          <p:cNvPr id="6" name="Equal 5"/>
          <p:cNvSpPr/>
          <p:nvPr/>
        </p:nvSpPr>
        <p:spPr>
          <a:xfrm>
            <a:off x="4660336" y="4912611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866" y="3962729"/>
            <a:ext cx="4253344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/>
              <a:t>mylist</a:t>
            </a:r>
            <a:r>
              <a:rPr lang="en-US" sz="1400" dirty="0"/>
              <a:t> = [True, True, True]</a:t>
            </a:r>
            <a:br>
              <a:rPr lang="en-US" sz="1400" dirty="0"/>
            </a:br>
            <a:r>
              <a:rPr lang="en-US" sz="1400" dirty="0"/>
              <a:t>x = all(</a:t>
            </a:r>
            <a:r>
              <a:rPr lang="en-US" sz="1400" dirty="0" err="1"/>
              <a:t>mylist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print(x)</a:t>
            </a:r>
          </a:p>
          <a:p>
            <a:r>
              <a:rPr lang="en-US" sz="1400" dirty="0" smtClean="0"/>
              <a:t>####################</a:t>
            </a:r>
          </a:p>
          <a:p>
            <a:r>
              <a:rPr lang="en-US" sz="1400" dirty="0" err="1"/>
              <a:t>mylist</a:t>
            </a:r>
            <a:r>
              <a:rPr lang="en-US" sz="1400" dirty="0"/>
              <a:t> = [0, 1, 1]</a:t>
            </a:r>
            <a:br>
              <a:rPr lang="en-US" sz="1400" dirty="0"/>
            </a:br>
            <a:r>
              <a:rPr lang="en-US" sz="1400" dirty="0"/>
              <a:t>x = all(</a:t>
            </a:r>
            <a:r>
              <a:rPr lang="en-US" sz="1400" dirty="0" err="1"/>
              <a:t>mylist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print(x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####################</a:t>
            </a:r>
            <a:endParaRPr lang="en-US" sz="1400" dirty="0"/>
          </a:p>
          <a:p>
            <a:r>
              <a:rPr lang="en-US" sz="1400" dirty="0" err="1"/>
              <a:t>mydict</a:t>
            </a:r>
            <a:r>
              <a:rPr lang="en-US" sz="1400" dirty="0"/>
              <a:t> = {0 : "Apple", 1 : "Orange"}</a:t>
            </a:r>
            <a:br>
              <a:rPr lang="en-US" sz="1400" dirty="0"/>
            </a:br>
            <a:r>
              <a:rPr lang="en-US" sz="1400" dirty="0"/>
              <a:t>x = all(</a:t>
            </a:r>
            <a:r>
              <a:rPr lang="en-US" sz="1400" dirty="0" err="1"/>
              <a:t>mydict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print(x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337713"/>
              </p:ext>
            </p:extLst>
          </p:nvPr>
        </p:nvGraphicFramePr>
        <p:xfrm>
          <a:off x="412202" y="3093703"/>
          <a:ext cx="11352212" cy="8382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(list, tuple, dictionary)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565500" y="4819533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False</a:t>
            </a:r>
            <a:endParaRPr lang="uk-UA" sz="1600" dirty="0"/>
          </a:p>
        </p:txBody>
      </p:sp>
      <p:sp>
        <p:nvSpPr>
          <p:cNvPr id="11" name="Rectangle 10"/>
          <p:cNvSpPr/>
          <p:nvPr/>
        </p:nvSpPr>
        <p:spPr>
          <a:xfrm>
            <a:off x="5565500" y="5387576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False</a:t>
            </a:r>
            <a:endParaRPr lang="uk-UA" sz="1600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097601"/>
              </p:ext>
            </p:extLst>
          </p:nvPr>
        </p:nvGraphicFramePr>
        <p:xfrm>
          <a:off x="5565500" y="5794784"/>
          <a:ext cx="5999002" cy="876300"/>
        </p:xfrm>
        <a:graphic>
          <a:graphicData uri="http://schemas.openxmlformats.org/drawingml/2006/table">
            <a:tbl>
              <a:tblPr/>
              <a:tblGrid>
                <a:gridCol w="583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Note: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When used on a dictionary, the </a:t>
                      </a:r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all() 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checks if all the </a:t>
                      </a:r>
                      <a:r>
                        <a:rPr lang="en-US" sz="16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keys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</a:t>
                      </a:r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the </a:t>
                      </a:r>
                      <a:r>
                        <a:rPr lang="en-US" sz="16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5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620311024"/>
              </p:ext>
            </p:extLst>
          </p:nvPr>
        </p:nvGraphicFramePr>
        <p:xfrm>
          <a:off x="412202" y="1702540"/>
          <a:ext cx="11352212" cy="1412585"/>
        </p:xfrm>
        <a:graphic>
          <a:graphicData uri="http://schemas.openxmlformats.org/drawingml/2006/table">
            <a:tbl>
              <a:tblPr/>
              <a:tblGrid>
                <a:gridCol w="1118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81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any(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4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returns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item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an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otherwise it returns False.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is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empty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any()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will return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65500" y="4237591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True</a:t>
            </a:r>
            <a:endParaRPr lang="uk-UA" sz="1600" dirty="0"/>
          </a:p>
        </p:txBody>
      </p:sp>
      <p:sp>
        <p:nvSpPr>
          <p:cNvPr id="6" name="Equal 5"/>
          <p:cNvSpPr/>
          <p:nvPr/>
        </p:nvSpPr>
        <p:spPr>
          <a:xfrm>
            <a:off x="4660336" y="4912611"/>
            <a:ext cx="905164" cy="4341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866" y="3962729"/>
            <a:ext cx="4253344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/>
              <a:t>mylist</a:t>
            </a:r>
            <a:r>
              <a:rPr lang="en-US" sz="1400" dirty="0"/>
              <a:t> = [False, True, False]</a:t>
            </a:r>
            <a:br>
              <a:rPr lang="en-US" sz="1400" dirty="0"/>
            </a:br>
            <a:r>
              <a:rPr lang="en-US" sz="1400" dirty="0"/>
              <a:t>x = any(</a:t>
            </a:r>
            <a:r>
              <a:rPr lang="en-US" sz="1400" dirty="0" err="1"/>
              <a:t>mylist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print(x)</a:t>
            </a:r>
          </a:p>
          <a:p>
            <a:r>
              <a:rPr lang="en-US" sz="1400" dirty="0" smtClean="0"/>
              <a:t>####################</a:t>
            </a:r>
          </a:p>
          <a:p>
            <a:r>
              <a:rPr lang="en-US" sz="1400" dirty="0" err="1"/>
              <a:t>mytuple</a:t>
            </a:r>
            <a:r>
              <a:rPr lang="en-US" sz="1400" dirty="0"/>
              <a:t> = (0, 1, False)</a:t>
            </a:r>
            <a:br>
              <a:rPr lang="en-US" sz="1400" dirty="0"/>
            </a:br>
            <a:r>
              <a:rPr lang="en-US" sz="1400" dirty="0"/>
              <a:t>x = any(</a:t>
            </a:r>
            <a:r>
              <a:rPr lang="en-US" sz="1400" dirty="0" err="1"/>
              <a:t>mytuple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print(x)</a:t>
            </a:r>
          </a:p>
          <a:p>
            <a:r>
              <a:rPr lang="en-US" sz="1400" dirty="0" smtClean="0"/>
              <a:t>####################</a:t>
            </a:r>
            <a:endParaRPr lang="en-US" sz="1400" dirty="0"/>
          </a:p>
          <a:p>
            <a:r>
              <a:rPr lang="en-US" sz="1400" dirty="0" err="1"/>
              <a:t>mydict</a:t>
            </a:r>
            <a:r>
              <a:rPr lang="en-US" sz="1400" dirty="0"/>
              <a:t> = {0 : "Apple", 1 : "Orange"}</a:t>
            </a:r>
            <a:br>
              <a:rPr lang="en-US" sz="1400" dirty="0"/>
            </a:br>
            <a:r>
              <a:rPr lang="en-US" sz="1400" dirty="0"/>
              <a:t>x = </a:t>
            </a:r>
            <a:r>
              <a:rPr lang="en-US" sz="1400" dirty="0" smtClean="0"/>
              <a:t>any(</a:t>
            </a:r>
            <a:r>
              <a:rPr lang="en-US" sz="1400" dirty="0" err="1" smtClean="0"/>
              <a:t>mydict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print(x)</a:t>
            </a:r>
            <a:endParaRPr lang="en-US" sz="1400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573378"/>
              </p:ext>
            </p:extLst>
          </p:nvPr>
        </p:nvGraphicFramePr>
        <p:xfrm>
          <a:off x="412202" y="3093703"/>
          <a:ext cx="11352212" cy="838200"/>
        </p:xfrm>
        <a:graphic>
          <a:graphicData uri="http://schemas.openxmlformats.org/drawingml/2006/table">
            <a:tbl>
              <a:tblPr/>
              <a:tblGrid>
                <a:gridCol w="318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 (list, tuple, dictionary)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565500" y="4819533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True</a:t>
            </a:r>
            <a:endParaRPr lang="uk-UA" sz="1600" dirty="0"/>
          </a:p>
        </p:txBody>
      </p:sp>
      <p:sp>
        <p:nvSpPr>
          <p:cNvPr id="11" name="Rectangle 10"/>
          <p:cNvSpPr/>
          <p:nvPr/>
        </p:nvSpPr>
        <p:spPr>
          <a:xfrm>
            <a:off x="5565500" y="5387576"/>
            <a:ext cx="4253344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True</a:t>
            </a:r>
            <a:endParaRPr lang="uk-UA" sz="1600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111508"/>
              </p:ext>
            </p:extLst>
          </p:nvPr>
        </p:nvGraphicFramePr>
        <p:xfrm>
          <a:off x="5565500" y="5794784"/>
          <a:ext cx="5999002" cy="967740"/>
        </p:xfrm>
        <a:graphic>
          <a:graphicData uri="http://schemas.openxmlformats.org/drawingml/2006/table">
            <a:tbl>
              <a:tblPr/>
              <a:tblGrid>
                <a:gridCol w="583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Note: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used on a dictionary, the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any()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checks if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 </a:t>
                      </a:r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the </a:t>
                      </a:r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b="1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76200" marR="60960" marT="76200" marB="68580" anchor="ctr">
                    <a:lnL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1728</Words>
  <Application>Microsoft Office PowerPoint</Application>
  <PresentationFormat>Widescreen</PresentationFormat>
  <Paragraphs>345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Menlo</vt:lpstr>
      <vt:lpstr>Tahoma</vt:lpstr>
      <vt:lpstr>Times New Roman</vt:lpstr>
      <vt:lpstr>Office Theme</vt:lpstr>
      <vt:lpstr>Title Slides Brand Panel</vt:lpstr>
      <vt:lpstr>Blank Slides without Logo</vt:lpstr>
      <vt:lpstr>Blank Slides with Logo</vt:lpstr>
      <vt:lpstr>Collections</vt:lpstr>
      <vt:lpstr>Lists</vt:lpstr>
      <vt:lpstr>Python List Methods</vt:lpstr>
      <vt:lpstr>Python List Methods</vt:lpstr>
      <vt:lpstr>PowerPoint Presentation</vt:lpstr>
      <vt:lpstr>Built-in Functions with List</vt:lpstr>
      <vt:lpstr>Built-in    Functions      with List</vt:lpstr>
      <vt:lpstr>Syntax</vt:lpstr>
      <vt:lpstr>Syntax</vt:lpstr>
      <vt:lpstr>Syntax</vt:lpstr>
      <vt:lpstr>List Comprehension: Elegant way to create new List</vt:lpstr>
      <vt:lpstr>List Comprehension: Elegant way to create new List</vt:lpstr>
      <vt:lpstr>List Comprehension: Elegant way to create new List</vt:lpstr>
      <vt:lpstr>Iterating Through a List</vt:lpstr>
      <vt:lpstr>Tuples</vt:lpstr>
      <vt:lpstr>Python Tuple Methods</vt:lpstr>
      <vt:lpstr>Syntax</vt:lpstr>
      <vt:lpstr>Syntax</vt:lpstr>
      <vt:lpstr>Built-in Functions with Tuple</vt:lpstr>
      <vt:lpstr>Dictionary</vt:lpstr>
      <vt:lpstr>Python     Dictionary        Methods</vt:lpstr>
      <vt:lpstr>Python     Dictionary        Methods</vt:lpstr>
      <vt:lpstr>Built-in Functions with Dictionary</vt:lpstr>
      <vt:lpstr>Python Dictionary Comprehension</vt:lpstr>
      <vt:lpstr>Iterating Through a Dictionary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Boot Camp</dc:title>
  <dc:creator>Vadim Bobrenok</dc:creator>
  <cp:lastModifiedBy>Liubov Koliasa</cp:lastModifiedBy>
  <cp:revision>243</cp:revision>
  <dcterms:created xsi:type="dcterms:W3CDTF">2016-08-08T19:50:05Z</dcterms:created>
  <dcterms:modified xsi:type="dcterms:W3CDTF">2019-01-21T18:24:53Z</dcterms:modified>
</cp:coreProperties>
</file>